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handoutMasterIdLst>
    <p:handoutMasterId r:id="rId2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3" r:id="rId17"/>
    <p:sldId id="274" r:id="rId18"/>
    <p:sldId id="271" r:id="rId19"/>
    <p:sldId id="272" r:id="rId20"/>
    <p:sldId id="275" r:id="rId21"/>
    <p:sldId id="276"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49329A6-BCAE-423A-9D16-41645E7994D9}" type="datetimeFigureOut">
              <a:rPr lang="tr-TR" smtClean="0"/>
              <a:pPr/>
              <a:t>10.10.2024</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6C2C3B1-8BA6-429E-A591-BEDD4AD2E828}" type="slidenum">
              <a:rPr lang="tr-TR" smtClean="0"/>
              <a:pPr/>
              <a:t>‹#›</a:t>
            </a:fld>
            <a:endParaRPr lang="tr-TR"/>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C155C6-B0DF-4BB0-B45A-96CE28D74F30}" type="datetimeFigureOut">
              <a:rPr lang="tr-TR" smtClean="0"/>
              <a:pPr/>
              <a:t>10.10.2024</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687E52-FC56-47F1-9A55-C7EFA3E2C6E8}" type="slidenum">
              <a:rPr lang="tr-TR" smtClean="0"/>
              <a:pPr/>
              <a:t>‹#›</a:t>
            </a:fld>
            <a:endParaRPr lang="tr-TR"/>
          </a:p>
        </p:txBody>
      </p:sp>
    </p:spTree>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687E52-FC56-47F1-9A55-C7EFA3E2C6E8}" type="slidenum">
              <a:rPr lang="tr-TR" smtClean="0"/>
              <a:pPr/>
              <a:t>1</a:t>
            </a:fld>
            <a:endParaRPr lang="tr-TR"/>
          </a:p>
        </p:txBody>
      </p:sp>
      <p:sp>
        <p:nvSpPr>
          <p:cNvPr id="5" name="4 Altbilgi Yer Tutucusu"/>
          <p:cNvSpPr>
            <a:spLocks noGrp="1"/>
          </p:cNvSpPr>
          <p:nvPr>
            <p:ph type="ftr" sz="quarter" idx="11"/>
          </p:nvPr>
        </p:nvSpPr>
        <p:spPr/>
        <p:txBody>
          <a:bodyPr/>
          <a:lstStyle/>
          <a:p>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5049F7C0-A92D-4B4E-A062-C1B32AA34E2D}" type="datetime1">
              <a:rPr lang="tr-TR" smtClean="0"/>
              <a:pPr/>
              <a:t>10.10.2024</a:t>
            </a:fld>
            <a:endParaRPr lang="tr-TR"/>
          </a:p>
        </p:txBody>
      </p:sp>
      <p:sp>
        <p:nvSpPr>
          <p:cNvPr id="19" name="18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27" name="26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E02D36D-1C47-4961-BD96-7839D847C901}" type="datetime1">
              <a:rPr lang="tr-TR" smtClean="0"/>
              <a:pPr/>
              <a:t>10.10.2024</a:t>
            </a:fld>
            <a:endParaRPr lang="tr-TR"/>
          </a:p>
        </p:txBody>
      </p:sp>
      <p:sp>
        <p:nvSpPr>
          <p:cNvPr id="5" name="4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6" name="5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6F24883-3985-4DFE-B8E5-A1A25FCE4B4C}" type="datetime1">
              <a:rPr lang="tr-TR" smtClean="0"/>
              <a:pPr/>
              <a:t>10.10.2024</a:t>
            </a:fld>
            <a:endParaRPr lang="tr-TR"/>
          </a:p>
        </p:txBody>
      </p:sp>
      <p:sp>
        <p:nvSpPr>
          <p:cNvPr id="5" name="4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6" name="5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BFBAA40-A39B-4F49-A5F8-BFFF70127EA9}" type="datetime1">
              <a:rPr lang="tr-TR" smtClean="0"/>
              <a:pPr/>
              <a:t>10.10.2024</a:t>
            </a:fld>
            <a:endParaRPr lang="tr-TR"/>
          </a:p>
        </p:txBody>
      </p:sp>
      <p:sp>
        <p:nvSpPr>
          <p:cNvPr id="5" name="4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6" name="5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B071D26C-B341-4820-874C-FA3B2A7DA38F}" type="datetime1">
              <a:rPr lang="tr-TR" smtClean="0"/>
              <a:pPr/>
              <a:t>10.10.2024</a:t>
            </a:fld>
            <a:endParaRPr lang="tr-TR"/>
          </a:p>
        </p:txBody>
      </p:sp>
      <p:sp>
        <p:nvSpPr>
          <p:cNvPr id="5" name="4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6" name="5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66BD17E4-BE2B-4732-89F6-DE204F69D3D5}" type="datetime1">
              <a:rPr lang="tr-TR" smtClean="0"/>
              <a:pPr/>
              <a:t>10.10.2024</a:t>
            </a:fld>
            <a:endParaRPr lang="tr-TR"/>
          </a:p>
        </p:txBody>
      </p:sp>
      <p:sp>
        <p:nvSpPr>
          <p:cNvPr id="6" name="5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7" name="6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99061FC2-6A7D-42DD-BF7A-DB9051956ABA}" type="datetime1">
              <a:rPr lang="tr-TR" smtClean="0"/>
              <a:pPr/>
              <a:t>10.10.2024</a:t>
            </a:fld>
            <a:endParaRPr lang="tr-TR"/>
          </a:p>
        </p:txBody>
      </p:sp>
      <p:sp>
        <p:nvSpPr>
          <p:cNvPr id="8" name="7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9" name="8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C28FC34-07E4-4A15-9C96-95660522F85F}" type="datetime1">
              <a:rPr lang="tr-TR" smtClean="0"/>
              <a:pPr/>
              <a:t>10.10.2024</a:t>
            </a:fld>
            <a:endParaRPr lang="tr-TR"/>
          </a:p>
        </p:txBody>
      </p:sp>
      <p:sp>
        <p:nvSpPr>
          <p:cNvPr id="4" name="3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5" name="4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73CF658-F598-4238-9C72-411ACA92076D}" type="datetime1">
              <a:rPr lang="tr-TR" smtClean="0"/>
              <a:pPr/>
              <a:t>10.10.2024</a:t>
            </a:fld>
            <a:endParaRPr lang="tr-TR"/>
          </a:p>
        </p:txBody>
      </p:sp>
      <p:sp>
        <p:nvSpPr>
          <p:cNvPr id="3" name="2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4" name="3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4B7EFC9-A874-4D9A-B30F-4A170AEE1387}" type="datetime1">
              <a:rPr lang="tr-TR" smtClean="0"/>
              <a:pPr/>
              <a:t>10.10.2024</a:t>
            </a:fld>
            <a:endParaRPr lang="tr-TR"/>
          </a:p>
        </p:txBody>
      </p:sp>
      <p:sp>
        <p:nvSpPr>
          <p:cNvPr id="6" name="5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7" name="6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C6860A85-6DC7-4D17-A55A-8F229CE920FA}" type="datetime1">
              <a:rPr lang="tr-TR" smtClean="0"/>
              <a:pPr/>
              <a:t>10.10.2024</a:t>
            </a:fld>
            <a:endParaRPr lang="tr-TR"/>
          </a:p>
        </p:txBody>
      </p:sp>
      <p:sp>
        <p:nvSpPr>
          <p:cNvPr id="6" name="5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DDCAB600-E5E7-403C-AD3C-980C74B05230}"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14ECE98-9D36-4676-913A-183ABA698432}" type="datetime1">
              <a:rPr lang="tr-TR" smtClean="0"/>
              <a:pPr/>
              <a:t>10.10.2024</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tr-TR" smtClean="0"/>
              <a:t>T.C. Giresun Üniversitesi İdari ve Mali İşler Daire Başkanlığı 2024</a:t>
            </a:r>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DCAB600-E5E7-403C-AD3C-980C74B05230}"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714348" y="2000240"/>
            <a:ext cx="8001056" cy="1857388"/>
          </a:xfrm>
        </p:spPr>
        <p:txBody>
          <a:bodyPr>
            <a:normAutofit fontScale="92500" lnSpcReduction="10000"/>
          </a:bodyPr>
          <a:lstStyle/>
          <a:p>
            <a:pPr algn="ctr"/>
            <a:endParaRPr lang="tr-TR" sz="4000" dirty="0" smtClean="0">
              <a:latin typeface="+mj-lt"/>
            </a:endParaRPr>
          </a:p>
          <a:p>
            <a:pPr algn="ctr"/>
            <a:r>
              <a:rPr lang="tr-TR" sz="4000" dirty="0" smtClean="0">
                <a:latin typeface="+mj-lt"/>
              </a:rPr>
              <a:t>KAMU İÇ KONTROL STANDARTLARI EĞİTİMİNE HOŞ GELDİNİZ</a:t>
            </a:r>
            <a:endParaRPr lang="tr-TR" sz="4000" dirty="0">
              <a:latin typeface="+mj-lt"/>
            </a:endParaRPr>
          </a:p>
        </p:txBody>
      </p:sp>
      <p:sp>
        <p:nvSpPr>
          <p:cNvPr id="4" name="2 Alt Başlık"/>
          <p:cNvSpPr txBox="1">
            <a:spLocks/>
          </p:cNvSpPr>
          <p:nvPr/>
        </p:nvSpPr>
        <p:spPr>
          <a:xfrm>
            <a:off x="3357554" y="3857628"/>
            <a:ext cx="3357586" cy="1857388"/>
          </a:xfrm>
          <a:prstGeom prst="rect">
            <a:avLst/>
          </a:prstGeom>
        </p:spPr>
        <p:txBody>
          <a:bodyPr vert="horz" lIns="0" rIns="18288">
            <a:noAutofit/>
          </a:bodyPr>
          <a:lstStyle/>
          <a:p>
            <a:pPr marL="0" marR="45720" lvl="0" indent="0" algn="ctr"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lang="tr-TR" sz="1600" dirty="0" smtClean="0">
                <a:latin typeface="+mj-lt"/>
              </a:rPr>
              <a:t>Hazırlayan: </a:t>
            </a:r>
          </a:p>
          <a:p>
            <a:pPr marR="45720" lvl="0" algn="ctr">
              <a:spcBef>
                <a:spcPct val="20000"/>
              </a:spcBef>
              <a:buClr>
                <a:schemeClr val="accent3"/>
              </a:buClr>
              <a:buSzPct val="95000"/>
            </a:pPr>
            <a:r>
              <a:rPr lang="tr-TR" sz="1600" dirty="0" smtClean="0">
                <a:latin typeface="+mj-lt"/>
              </a:rPr>
              <a:t>Cengiz ÇAN </a:t>
            </a:r>
          </a:p>
          <a:p>
            <a:pPr marR="45720" lvl="0" algn="ctr">
              <a:spcBef>
                <a:spcPct val="20000"/>
              </a:spcBef>
              <a:buClr>
                <a:schemeClr val="accent3"/>
              </a:buClr>
              <a:buSzPct val="95000"/>
            </a:pPr>
            <a:r>
              <a:rPr lang="tr-TR" sz="1600" dirty="0" smtClean="0">
                <a:latin typeface="+mj-lt"/>
              </a:rPr>
              <a:t>Şube Müdürü</a:t>
            </a:r>
          </a:p>
          <a:p>
            <a:pPr marR="45720" lvl="0" algn="ctr">
              <a:spcBef>
                <a:spcPct val="20000"/>
              </a:spcBef>
              <a:buClr>
                <a:schemeClr val="accent3"/>
              </a:buClr>
              <a:buSzPct val="95000"/>
            </a:pPr>
            <a:r>
              <a:rPr kumimoji="0" lang="tr-TR" sz="1600" b="0" i="0" u="none" strike="noStrike" kern="1200" cap="none" spc="0" normalizeH="0" baseline="0" noProof="0" dirty="0" smtClean="0">
                <a:ln>
                  <a:noFill/>
                </a:ln>
                <a:solidFill>
                  <a:schemeClr val="tx1"/>
                </a:solidFill>
                <a:effectLst/>
                <a:uLnTx/>
                <a:uFillTx/>
                <a:latin typeface="+mj-lt"/>
                <a:ea typeface="+mn-ea"/>
                <a:cs typeface="+mn-cs"/>
              </a:rPr>
              <a:t>İdari  ve Mali İşler Daire Başkanlığı</a:t>
            </a:r>
            <a:endParaRPr kumimoji="0" lang="tr-TR" sz="1600" b="0" i="0" u="none" strike="noStrike" kern="1200" cap="none" spc="0" normalizeH="0" baseline="0" noProof="0" dirty="0">
              <a:ln>
                <a:noFill/>
              </a:ln>
              <a:solidFill>
                <a:schemeClr val="tx1"/>
              </a:solidFill>
              <a:effectLst/>
              <a:uLnTx/>
              <a:uFillTx/>
              <a:latin typeface="+mj-lt"/>
              <a:ea typeface="+mn-ea"/>
              <a:cs typeface="+mn-cs"/>
            </a:endParaRPr>
          </a:p>
        </p:txBody>
      </p:sp>
      <p:sp>
        <p:nvSpPr>
          <p:cNvPr id="5" name="2 Alt Başlık"/>
          <p:cNvSpPr txBox="1">
            <a:spLocks/>
          </p:cNvSpPr>
          <p:nvPr/>
        </p:nvSpPr>
        <p:spPr>
          <a:xfrm>
            <a:off x="3286116" y="6000768"/>
            <a:ext cx="3500462" cy="629092"/>
          </a:xfrm>
          <a:prstGeom prst="rect">
            <a:avLst/>
          </a:prstGeom>
        </p:spPr>
        <p:txBody>
          <a:bodyPr vert="horz" lIns="0" rIns="18288">
            <a:noAutofit/>
          </a:bodyPr>
          <a:lstStyle/>
          <a:p>
            <a:pPr marL="0" marR="45720" lvl="0" indent="0" algn="ctr"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lang="tr-TR" dirty="0" smtClean="0">
                <a:latin typeface="+mj-lt"/>
              </a:rPr>
              <a:t>10.10.2024</a:t>
            </a: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285852" y="1142984"/>
            <a:ext cx="6696744" cy="771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5 Altbilgi Yer Tutucusu"/>
          <p:cNvSpPr>
            <a:spLocks noGrp="1"/>
          </p:cNvSpPr>
          <p:nvPr>
            <p:ph type="ftr" sz="quarter" idx="11"/>
          </p:nvPr>
        </p:nvSpPr>
        <p:spPr>
          <a:xfrm>
            <a:off x="2857488" y="6357958"/>
            <a:ext cx="4476768" cy="365125"/>
          </a:xfrm>
        </p:spPr>
        <p:txBody>
          <a:bodyPr/>
          <a:lstStyle/>
          <a:p>
            <a:pPr algn="ctr"/>
            <a:r>
              <a:rPr lang="tr-TR" dirty="0" smtClean="0"/>
              <a:t>T.C. Giresun Üniversitesi İdari ve Mali İşler Daire Başkanlığı 2024</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indent="0" algn="just">
              <a:lnSpc>
                <a:spcPct val="80000"/>
              </a:lnSpc>
              <a:buFont typeface="Wingdings" pitchFamily="2" charset="2"/>
              <a:buNone/>
              <a:defRPr/>
            </a:pPr>
            <a:r>
              <a:rPr lang="tr-TR" sz="2800" b="1" dirty="0" smtClean="0"/>
              <a:t>Kamu kurumlarınca sunulan hizmetlerin ve faaliyetlerin çeşitliliği dikkate alınırsa;</a:t>
            </a:r>
          </a:p>
          <a:p>
            <a:pPr algn="just">
              <a:lnSpc>
                <a:spcPct val="80000"/>
              </a:lnSpc>
              <a:buFont typeface="Arial" pitchFamily="34" charset="0"/>
              <a:buChar char="•"/>
              <a:defRPr/>
            </a:pPr>
            <a:r>
              <a:rPr lang="tr-TR" sz="2800" dirty="0" smtClean="0"/>
              <a:t>Kurumun hizmet sunmasını engelleyecek veya hizmetin kalitesini düşürecek,</a:t>
            </a:r>
          </a:p>
          <a:p>
            <a:pPr algn="just">
              <a:lnSpc>
                <a:spcPct val="80000"/>
              </a:lnSpc>
              <a:buFont typeface="Arial" pitchFamily="34" charset="0"/>
              <a:buChar char="•"/>
              <a:defRPr/>
            </a:pPr>
            <a:r>
              <a:rPr lang="tr-TR" sz="2800" dirty="0" smtClean="0"/>
              <a:t>Paydaşların kuruma olan güvenini sarsabilecek,</a:t>
            </a:r>
          </a:p>
          <a:p>
            <a:pPr algn="just">
              <a:lnSpc>
                <a:spcPct val="80000"/>
              </a:lnSpc>
              <a:buFont typeface="Arial" pitchFamily="34" charset="0"/>
              <a:buChar char="•"/>
              <a:defRPr/>
            </a:pPr>
            <a:r>
              <a:rPr lang="tr-TR" sz="2800" dirty="0" smtClean="0"/>
              <a:t>Yolsuzluk yapılmasına meydan verecek,</a:t>
            </a:r>
          </a:p>
          <a:p>
            <a:pPr algn="just">
              <a:lnSpc>
                <a:spcPct val="80000"/>
              </a:lnSpc>
              <a:buFont typeface="Arial" pitchFamily="34" charset="0"/>
              <a:buChar char="•"/>
              <a:defRPr/>
            </a:pPr>
            <a:r>
              <a:rPr lang="tr-TR" sz="2800" dirty="0" smtClean="0"/>
              <a:t>Faaliyetlerin mevzuata aykırı yürütülmesine neden olabilecek,</a:t>
            </a:r>
          </a:p>
          <a:p>
            <a:pPr algn="just">
              <a:lnSpc>
                <a:spcPct val="80000"/>
              </a:lnSpc>
              <a:buFont typeface="Arial" pitchFamily="34" charset="0"/>
              <a:buChar char="•"/>
              <a:defRPr/>
            </a:pPr>
            <a:r>
              <a:rPr lang="tr-TR" sz="2800" dirty="0" smtClean="0"/>
              <a:t>Kaynak kaybına neden olabilecek,</a:t>
            </a:r>
          </a:p>
          <a:p>
            <a:pPr lvl="1">
              <a:lnSpc>
                <a:spcPct val="80000"/>
              </a:lnSpc>
              <a:buFont typeface="Wingdings" pitchFamily="2" charset="2"/>
              <a:buNone/>
              <a:defRPr/>
            </a:pPr>
            <a:endParaRPr lang="tr-TR" sz="800" dirty="0" smtClean="0"/>
          </a:p>
          <a:p>
            <a:pPr lvl="1">
              <a:lnSpc>
                <a:spcPct val="80000"/>
              </a:lnSpc>
              <a:buFont typeface="Wingdings" pitchFamily="2" charset="2"/>
              <a:buNone/>
              <a:defRPr/>
            </a:pPr>
            <a:r>
              <a:rPr lang="tr-TR" dirty="0" smtClean="0"/>
              <a:t>    her türlü olay </a:t>
            </a:r>
            <a:r>
              <a:rPr lang="tr-TR" b="1" dirty="0" smtClean="0"/>
              <a:t>risk</a:t>
            </a:r>
            <a:r>
              <a:rPr lang="tr-TR" dirty="0" smtClean="0"/>
              <a:t> olarak adlandırılabilir.</a:t>
            </a:r>
            <a:endParaRPr lang="tr-TR" altLang="tr-TR" dirty="0" smtClean="0"/>
          </a:p>
          <a:p>
            <a:endParaRPr lang="tr-TR" dirty="0"/>
          </a:p>
        </p:txBody>
      </p:sp>
      <p:sp>
        <p:nvSpPr>
          <p:cNvPr id="4" name="1 Başlık"/>
          <p:cNvSpPr>
            <a:spLocks noGrp="1"/>
          </p:cNvSpPr>
          <p:nvPr>
            <p:ph type="title"/>
          </p:nvPr>
        </p:nvSpPr>
        <p:spPr/>
        <p:txBody>
          <a:bodyPr>
            <a:normAutofit fontScale="90000"/>
          </a:bodyPr>
          <a:lstStyle/>
          <a:p>
            <a:r>
              <a:rPr lang="tr-TR" altLang="tr-TR" sz="5400" dirty="0" smtClean="0"/>
              <a:t>Bileşen 2: Risk Değerlendirme </a:t>
            </a:r>
            <a:r>
              <a:rPr lang="tr-TR" altLang="tr-TR" sz="5400" dirty="0" smtClean="0"/>
              <a:t>Standardı</a:t>
            </a:r>
            <a:endParaRPr lang="tr-TR" dirty="0"/>
          </a:p>
        </p:txBody>
      </p:sp>
      <p:sp>
        <p:nvSpPr>
          <p:cNvPr id="5" name="4 Altbilgi Yer Tutucusu"/>
          <p:cNvSpPr>
            <a:spLocks noGrp="1"/>
          </p:cNvSpPr>
          <p:nvPr>
            <p:ph type="ftr" sz="quarter" idx="11"/>
          </p:nvPr>
        </p:nvSpPr>
        <p:spPr>
          <a:xfrm>
            <a:off x="2667000" y="6356350"/>
            <a:ext cx="4262454"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indent="0" algn="ctr">
              <a:buFont typeface="Wingdings" pitchFamily="2" charset="2"/>
              <a:buNone/>
            </a:pPr>
            <a:r>
              <a:rPr lang="tr-TR" altLang="tr-TR" b="1" u="sng" dirty="0" smtClean="0">
                <a:cs typeface="Times New Roman" pitchFamily="18" charset="0"/>
              </a:rPr>
              <a:t>İş Hayatımızdan Örnek</a:t>
            </a:r>
          </a:p>
          <a:p>
            <a:pPr marL="0" indent="0">
              <a:buFont typeface="Wingdings" pitchFamily="2" charset="2"/>
              <a:buNone/>
            </a:pPr>
            <a:r>
              <a:rPr lang="tr-TR" altLang="tr-TR" b="1" dirty="0" smtClean="0">
                <a:cs typeface="Times New Roman" pitchFamily="18" charset="0"/>
              </a:rPr>
              <a:t>Amacımız</a:t>
            </a:r>
            <a:r>
              <a:rPr lang="tr-TR" altLang="tr-TR" dirty="0" smtClean="0">
                <a:cs typeface="Times New Roman" pitchFamily="18" charset="0"/>
              </a:rPr>
              <a:t>: Birimimizde iş sürekliliğinin sağlanması</a:t>
            </a:r>
          </a:p>
          <a:p>
            <a:pPr marL="0" indent="0">
              <a:buFont typeface="Wingdings" pitchFamily="2" charset="2"/>
              <a:buNone/>
            </a:pPr>
            <a:r>
              <a:rPr lang="tr-TR" altLang="tr-TR" b="1" dirty="0" smtClean="0">
                <a:cs typeface="Times New Roman" pitchFamily="18" charset="0"/>
              </a:rPr>
              <a:t>Risk</a:t>
            </a:r>
            <a:r>
              <a:rPr lang="tr-TR" altLang="tr-TR" dirty="0" smtClean="0">
                <a:cs typeface="Times New Roman" pitchFamily="18" charset="0"/>
              </a:rPr>
              <a:t>: Aynı dönemde bir çok personelin yıllık izin kullanması nedeniyle işlerin aksaması</a:t>
            </a:r>
          </a:p>
          <a:p>
            <a:pPr marL="0" indent="0">
              <a:buFont typeface="Wingdings" pitchFamily="2" charset="2"/>
              <a:buNone/>
            </a:pPr>
            <a:r>
              <a:rPr lang="tr-TR" altLang="tr-TR" b="1" dirty="0" smtClean="0">
                <a:cs typeface="Times New Roman" pitchFamily="18" charset="0"/>
              </a:rPr>
              <a:t>Kontrol</a:t>
            </a:r>
            <a:r>
              <a:rPr lang="tr-TR" altLang="tr-TR" dirty="0" smtClean="0">
                <a:cs typeface="Times New Roman" pitchFamily="18" charset="0"/>
              </a:rPr>
              <a:t> : İşlerin yoğun olduğu dönemlerde izinlerin belli bir süre önce talep edilmesi ve buna göre bir takvim çerçevesinde izin kullandırılması</a:t>
            </a:r>
          </a:p>
          <a:p>
            <a:pPr marL="0" indent="0">
              <a:buFont typeface="Wingdings" pitchFamily="2" charset="2"/>
              <a:buNone/>
            </a:pPr>
            <a:r>
              <a:rPr lang="tr-TR" altLang="tr-TR" b="1" dirty="0" smtClean="0">
                <a:cs typeface="Times New Roman" pitchFamily="18" charset="0"/>
              </a:rPr>
              <a:t>Sonuç</a:t>
            </a:r>
            <a:r>
              <a:rPr lang="tr-TR" altLang="tr-TR" dirty="0" smtClean="0">
                <a:cs typeface="Times New Roman" pitchFamily="18" charset="0"/>
              </a:rPr>
              <a:t>: Hizmet alıcıların ve diğer yararlanıcıları memnuniyeti</a:t>
            </a:r>
          </a:p>
          <a:p>
            <a:endParaRPr lang="tr-TR" dirty="0"/>
          </a:p>
        </p:txBody>
      </p:sp>
      <p:sp>
        <p:nvSpPr>
          <p:cNvPr id="4" name="1 Başlık"/>
          <p:cNvSpPr>
            <a:spLocks noGrp="1"/>
          </p:cNvSpPr>
          <p:nvPr>
            <p:ph type="title"/>
          </p:nvPr>
        </p:nvSpPr>
        <p:spPr/>
        <p:txBody>
          <a:bodyPr>
            <a:normAutofit fontScale="90000"/>
          </a:bodyPr>
          <a:lstStyle/>
          <a:p>
            <a:r>
              <a:rPr lang="tr-TR" altLang="tr-TR" sz="5400" dirty="0" smtClean="0"/>
              <a:t>Bileşen 2: Risk Değerlendirme </a:t>
            </a:r>
            <a:r>
              <a:rPr lang="tr-TR" altLang="tr-TR" sz="5400" dirty="0" smtClean="0"/>
              <a:t>Standardı</a:t>
            </a:r>
            <a:endParaRPr lang="tr-TR" dirty="0"/>
          </a:p>
        </p:txBody>
      </p:sp>
      <p:sp>
        <p:nvSpPr>
          <p:cNvPr id="5" name="4 Altbilgi Yer Tutucusu"/>
          <p:cNvSpPr>
            <a:spLocks noGrp="1"/>
          </p:cNvSpPr>
          <p:nvPr>
            <p:ph type="ftr" sz="quarter" idx="11"/>
          </p:nvPr>
        </p:nvSpPr>
        <p:spPr>
          <a:xfrm>
            <a:off x="2667000" y="6356350"/>
            <a:ext cx="4476768"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altLang="tr-TR" sz="5400" dirty="0" smtClean="0"/>
              <a:t>Bileşen 3: Kontrol Faaliyetleri </a:t>
            </a:r>
            <a:r>
              <a:rPr lang="tr-TR" altLang="tr-TR" sz="5400" dirty="0" smtClean="0"/>
              <a:t>Standardı</a:t>
            </a:r>
            <a:endParaRPr lang="tr-TR" dirty="0"/>
          </a:p>
        </p:txBody>
      </p:sp>
      <p:sp>
        <p:nvSpPr>
          <p:cNvPr id="3" name="2 İçerik Yer Tutucusu"/>
          <p:cNvSpPr>
            <a:spLocks noGrp="1"/>
          </p:cNvSpPr>
          <p:nvPr>
            <p:ph idx="1"/>
          </p:nvPr>
        </p:nvSpPr>
        <p:spPr>
          <a:xfrm>
            <a:off x="457200" y="1935480"/>
            <a:ext cx="4329114" cy="4389120"/>
          </a:xfrm>
        </p:spPr>
        <p:txBody>
          <a:bodyPr/>
          <a:lstStyle/>
          <a:p>
            <a:r>
              <a:rPr lang="tr-TR" dirty="0" smtClean="0"/>
              <a:t>Kontrol faaliyetleri, idarenin hedeflerinin gerçekleştirilmesini sağlamak ve belirlenen riskleri yönetmek amacıyla oluşturulan politika ve prosedürlerdir. </a:t>
            </a:r>
            <a:endParaRPr lang="tr-TR" dirty="0"/>
          </a:p>
        </p:txBody>
      </p:sp>
      <p:sp>
        <p:nvSpPr>
          <p:cNvPr id="4" name="2 İçerik Yer Tutucusu"/>
          <p:cNvSpPr txBox="1">
            <a:spLocks/>
          </p:cNvSpPr>
          <p:nvPr/>
        </p:nvSpPr>
        <p:spPr>
          <a:xfrm>
            <a:off x="4857752" y="1214422"/>
            <a:ext cx="4000528" cy="5643578"/>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vert="horz">
            <a:noAutofit/>
          </a:bodyPr>
          <a:lstStyle/>
          <a:p>
            <a:pPr lvl="1"/>
            <a:r>
              <a:rPr lang="tr-TR" altLang="tr-TR" sz="2000" dirty="0" smtClean="0">
                <a:latin typeface="Arial" pitchFamily="34" charset="0"/>
                <a:cs typeface="Arial" pitchFamily="34" charset="0"/>
              </a:rPr>
              <a:t>KONTROL FAALİYETLERİ STANDARTLARI</a:t>
            </a:r>
          </a:p>
          <a:p>
            <a:pPr lvl="1"/>
            <a:r>
              <a:rPr lang="tr-TR" altLang="tr-TR" sz="2000" dirty="0" smtClean="0">
                <a:effectLst>
                  <a:outerShdw blurRad="38100" dist="38100" dir="2700000" algn="tl">
                    <a:srgbClr val="000000">
                      <a:alpha val="43137"/>
                    </a:srgbClr>
                  </a:outerShdw>
                </a:effectLst>
                <a:latin typeface="Arial" pitchFamily="34" charset="0"/>
                <a:cs typeface="Arial" pitchFamily="34" charset="0"/>
              </a:rPr>
              <a:t>Standart </a:t>
            </a:r>
            <a:r>
              <a:rPr lang="tr-TR" altLang="tr-TR" sz="2000" dirty="0" smtClean="0">
                <a:effectLst>
                  <a:outerShdw blurRad="38100" dist="38100" dir="2700000" algn="tl">
                    <a:srgbClr val="000000">
                      <a:alpha val="43137"/>
                    </a:srgbClr>
                  </a:outerShdw>
                </a:effectLst>
                <a:latin typeface="Arial" pitchFamily="34" charset="0"/>
                <a:cs typeface="Arial" pitchFamily="34" charset="0"/>
              </a:rPr>
              <a:t>7: </a:t>
            </a:r>
            <a:r>
              <a:rPr lang="tr-TR" sz="2000" dirty="0" smtClean="0">
                <a:effectLst>
                  <a:outerShdw blurRad="38100" dist="38100" dir="2700000" algn="tl">
                    <a:srgbClr val="000000">
                      <a:alpha val="43137"/>
                    </a:srgbClr>
                  </a:outerShdw>
                </a:effectLst>
                <a:latin typeface="Arial" pitchFamily="34" charset="0"/>
                <a:cs typeface="Arial" pitchFamily="34" charset="0"/>
              </a:rPr>
              <a:t>Kontrol </a:t>
            </a:r>
            <a:r>
              <a:rPr lang="tr-TR" sz="2000" dirty="0">
                <a:effectLst>
                  <a:outerShdw blurRad="38100" dist="38100" dir="2700000" algn="tl">
                    <a:srgbClr val="000000">
                      <a:alpha val="43137"/>
                    </a:srgbClr>
                  </a:outerShdw>
                </a:effectLst>
                <a:latin typeface="Arial" pitchFamily="34" charset="0"/>
                <a:cs typeface="Arial" pitchFamily="34" charset="0"/>
              </a:rPr>
              <a:t>stratejileri ve yöntemleri</a:t>
            </a:r>
          </a:p>
          <a:p>
            <a:pPr lvl="1"/>
            <a:r>
              <a:rPr lang="tr-TR" altLang="tr-TR" sz="2000" dirty="0" smtClean="0">
                <a:effectLst>
                  <a:outerShdw blurRad="38100" dist="38100" dir="2700000" algn="tl">
                    <a:srgbClr val="000000">
                      <a:alpha val="43137"/>
                    </a:srgbClr>
                  </a:outerShdw>
                </a:effectLst>
                <a:latin typeface="Arial" pitchFamily="34" charset="0"/>
                <a:cs typeface="Arial" pitchFamily="34" charset="0"/>
              </a:rPr>
              <a:t>Standart 8: </a:t>
            </a:r>
            <a:r>
              <a:rPr lang="tr-TR" sz="2000" dirty="0" smtClean="0">
                <a:effectLst>
                  <a:outerShdw blurRad="38100" dist="38100" dir="2700000" algn="tl">
                    <a:srgbClr val="000000">
                      <a:alpha val="43137"/>
                    </a:srgbClr>
                  </a:outerShdw>
                </a:effectLst>
                <a:latin typeface="Arial" pitchFamily="34" charset="0"/>
                <a:cs typeface="Arial" pitchFamily="34" charset="0"/>
              </a:rPr>
              <a:t>Prosedürlerin </a:t>
            </a:r>
            <a:r>
              <a:rPr lang="tr-TR" sz="2000" dirty="0">
                <a:effectLst>
                  <a:outerShdw blurRad="38100" dist="38100" dir="2700000" algn="tl">
                    <a:srgbClr val="000000">
                      <a:alpha val="43137"/>
                    </a:srgbClr>
                  </a:outerShdw>
                </a:effectLst>
                <a:latin typeface="Arial" pitchFamily="34" charset="0"/>
                <a:cs typeface="Arial" pitchFamily="34" charset="0"/>
              </a:rPr>
              <a:t>belirlenmesi ve belgelendirilmesi</a:t>
            </a:r>
          </a:p>
          <a:p>
            <a:pPr lvl="1"/>
            <a:r>
              <a:rPr lang="tr-TR" altLang="tr-TR" sz="2000" dirty="0" smtClean="0">
                <a:effectLst>
                  <a:outerShdw blurRad="38100" dist="38100" dir="2700000" algn="tl">
                    <a:srgbClr val="000000">
                      <a:alpha val="43137"/>
                    </a:srgbClr>
                  </a:outerShdw>
                </a:effectLst>
                <a:latin typeface="Arial" pitchFamily="34" charset="0"/>
                <a:cs typeface="Arial" pitchFamily="34" charset="0"/>
              </a:rPr>
              <a:t>Standart 9: </a:t>
            </a:r>
            <a:r>
              <a:rPr lang="tr-TR" sz="2000" dirty="0" smtClean="0">
                <a:effectLst>
                  <a:outerShdw blurRad="38100" dist="38100" dir="2700000" algn="tl">
                    <a:srgbClr val="000000">
                      <a:alpha val="43137"/>
                    </a:srgbClr>
                  </a:outerShdw>
                </a:effectLst>
                <a:latin typeface="Arial" pitchFamily="34" charset="0"/>
                <a:cs typeface="Arial" pitchFamily="34" charset="0"/>
              </a:rPr>
              <a:t>Görevler </a:t>
            </a:r>
            <a:r>
              <a:rPr lang="tr-TR" sz="2000" dirty="0">
                <a:effectLst>
                  <a:outerShdw blurRad="38100" dist="38100" dir="2700000" algn="tl">
                    <a:srgbClr val="000000">
                      <a:alpha val="43137"/>
                    </a:srgbClr>
                  </a:outerShdw>
                </a:effectLst>
                <a:latin typeface="Arial" pitchFamily="34" charset="0"/>
                <a:cs typeface="Arial" pitchFamily="34" charset="0"/>
              </a:rPr>
              <a:t>ayrılığı</a:t>
            </a:r>
          </a:p>
          <a:p>
            <a:pPr lvl="1"/>
            <a:r>
              <a:rPr lang="tr-TR" altLang="tr-TR" sz="2000" dirty="0" smtClean="0">
                <a:effectLst>
                  <a:outerShdw blurRad="38100" dist="38100" dir="2700000" algn="tl">
                    <a:srgbClr val="000000">
                      <a:alpha val="43137"/>
                    </a:srgbClr>
                  </a:outerShdw>
                </a:effectLst>
                <a:latin typeface="Arial" pitchFamily="34" charset="0"/>
                <a:cs typeface="Arial" pitchFamily="34" charset="0"/>
              </a:rPr>
              <a:t>Standart 10: </a:t>
            </a:r>
            <a:r>
              <a:rPr lang="tr-TR" sz="2000" dirty="0" smtClean="0">
                <a:effectLst>
                  <a:outerShdw blurRad="38100" dist="38100" dir="2700000" algn="tl">
                    <a:srgbClr val="000000">
                      <a:alpha val="43137"/>
                    </a:srgbClr>
                  </a:outerShdw>
                </a:effectLst>
                <a:latin typeface="Arial" pitchFamily="34" charset="0"/>
                <a:cs typeface="Arial" pitchFamily="34" charset="0"/>
              </a:rPr>
              <a:t>Hiyerarşik </a:t>
            </a:r>
            <a:r>
              <a:rPr lang="tr-TR" sz="2000" dirty="0">
                <a:effectLst>
                  <a:outerShdw blurRad="38100" dist="38100" dir="2700000" algn="tl">
                    <a:srgbClr val="000000">
                      <a:alpha val="43137"/>
                    </a:srgbClr>
                  </a:outerShdw>
                </a:effectLst>
                <a:latin typeface="Arial" pitchFamily="34" charset="0"/>
                <a:cs typeface="Arial" pitchFamily="34" charset="0"/>
              </a:rPr>
              <a:t>kontroller</a:t>
            </a:r>
          </a:p>
          <a:p>
            <a:pPr lvl="1"/>
            <a:r>
              <a:rPr lang="tr-TR" altLang="tr-TR" sz="2000" dirty="0" smtClean="0">
                <a:effectLst>
                  <a:outerShdw blurRad="38100" dist="38100" dir="2700000" algn="tl">
                    <a:srgbClr val="000000">
                      <a:alpha val="43137"/>
                    </a:srgbClr>
                  </a:outerShdw>
                </a:effectLst>
                <a:latin typeface="Arial" pitchFamily="34" charset="0"/>
                <a:cs typeface="Arial" pitchFamily="34" charset="0"/>
              </a:rPr>
              <a:t>Standart 11: </a:t>
            </a:r>
            <a:r>
              <a:rPr lang="tr-TR" sz="2000" dirty="0" smtClean="0">
                <a:effectLst>
                  <a:outerShdw blurRad="38100" dist="38100" dir="2700000" algn="tl">
                    <a:srgbClr val="000000">
                      <a:alpha val="43137"/>
                    </a:srgbClr>
                  </a:outerShdw>
                </a:effectLst>
                <a:latin typeface="Arial" pitchFamily="34" charset="0"/>
                <a:cs typeface="Arial" pitchFamily="34" charset="0"/>
              </a:rPr>
              <a:t>Faaliyetlerin </a:t>
            </a:r>
            <a:r>
              <a:rPr lang="tr-TR" sz="2000" dirty="0">
                <a:effectLst>
                  <a:outerShdw blurRad="38100" dist="38100" dir="2700000" algn="tl">
                    <a:srgbClr val="000000">
                      <a:alpha val="43137"/>
                    </a:srgbClr>
                  </a:outerShdw>
                </a:effectLst>
                <a:latin typeface="Arial" pitchFamily="34" charset="0"/>
                <a:cs typeface="Arial" pitchFamily="34" charset="0"/>
              </a:rPr>
              <a:t>sürekliliği</a:t>
            </a:r>
          </a:p>
          <a:p>
            <a:pPr lvl="1"/>
            <a:r>
              <a:rPr lang="tr-TR" altLang="tr-TR" sz="2000" dirty="0" smtClean="0">
                <a:effectLst>
                  <a:outerShdw blurRad="38100" dist="38100" dir="2700000" algn="tl">
                    <a:srgbClr val="000000">
                      <a:alpha val="43137"/>
                    </a:srgbClr>
                  </a:outerShdw>
                </a:effectLst>
                <a:latin typeface="Arial" pitchFamily="34" charset="0"/>
                <a:cs typeface="Arial" pitchFamily="34" charset="0"/>
              </a:rPr>
              <a:t>Standart 12: </a:t>
            </a:r>
            <a:r>
              <a:rPr lang="tr-TR" sz="2000" dirty="0" smtClean="0">
                <a:effectLst>
                  <a:outerShdw blurRad="38100" dist="38100" dir="2700000" algn="tl">
                    <a:srgbClr val="000000">
                      <a:alpha val="43137"/>
                    </a:srgbClr>
                  </a:outerShdw>
                </a:effectLst>
                <a:latin typeface="Arial" pitchFamily="34" charset="0"/>
                <a:cs typeface="Arial" pitchFamily="34" charset="0"/>
              </a:rPr>
              <a:t>Bilgi </a:t>
            </a:r>
            <a:r>
              <a:rPr lang="tr-TR" sz="2000" dirty="0">
                <a:effectLst>
                  <a:outerShdw blurRad="38100" dist="38100" dir="2700000" algn="tl">
                    <a:srgbClr val="000000">
                      <a:alpha val="43137"/>
                    </a:srgbClr>
                  </a:outerShdw>
                </a:effectLst>
                <a:latin typeface="Arial" pitchFamily="34" charset="0"/>
                <a:cs typeface="Arial" pitchFamily="34" charset="0"/>
              </a:rPr>
              <a:t>sistemleri </a:t>
            </a:r>
            <a:r>
              <a:rPr lang="tr-TR" sz="2000" dirty="0" smtClean="0">
                <a:effectLst>
                  <a:outerShdw blurRad="38100" dist="38100" dir="2700000" algn="tl">
                    <a:srgbClr val="000000">
                      <a:alpha val="43137"/>
                    </a:srgbClr>
                  </a:outerShdw>
                </a:effectLst>
                <a:latin typeface="Arial" pitchFamily="34" charset="0"/>
                <a:cs typeface="Arial" pitchFamily="34" charset="0"/>
              </a:rPr>
              <a:t>kontrolleri</a:t>
            </a:r>
          </a:p>
          <a:p>
            <a:pPr lvl="1"/>
            <a:endParaRPr lang="tr-TR" sz="2000" dirty="0">
              <a:latin typeface="Arial" pitchFamily="34" charset="0"/>
              <a:cs typeface="Arial" pitchFamily="34" charset="0"/>
            </a:endParaRPr>
          </a:p>
          <a:p>
            <a:pPr lvl="1"/>
            <a:r>
              <a:rPr lang="tr-TR" sz="2000" dirty="0" smtClean="0">
                <a:latin typeface="Arial" pitchFamily="34" charset="0"/>
                <a:cs typeface="Arial" pitchFamily="34" charset="0"/>
              </a:rPr>
              <a:t>6 başlık altında 17 genel şarttan oluşmaktadır.</a:t>
            </a:r>
            <a:endParaRPr lang="tr-TR" sz="2000" dirty="0">
              <a:latin typeface="Arial" pitchFamily="34" charset="0"/>
              <a:cs typeface="Arial" pitchFamily="34" charset="0"/>
            </a:endParaRPr>
          </a:p>
        </p:txBody>
      </p:sp>
      <p:sp>
        <p:nvSpPr>
          <p:cNvPr id="5" name="4 Altbilgi Yer Tutucusu"/>
          <p:cNvSpPr>
            <a:spLocks noGrp="1"/>
          </p:cNvSpPr>
          <p:nvPr>
            <p:ph type="ftr" sz="quarter" idx="11"/>
          </p:nvPr>
        </p:nvSpPr>
        <p:spPr>
          <a:xfrm>
            <a:off x="2667000" y="6356350"/>
            <a:ext cx="4262454"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428604"/>
            <a:ext cx="8229600" cy="1143000"/>
          </a:xfrm>
        </p:spPr>
        <p:txBody>
          <a:bodyPr>
            <a:normAutofit fontScale="90000"/>
          </a:bodyPr>
          <a:lstStyle/>
          <a:p>
            <a:r>
              <a:rPr lang="tr-TR" altLang="tr-TR" sz="4800" dirty="0" smtClean="0"/>
              <a:t>Bileşen 3: Kontrol Faaliyetleri </a:t>
            </a:r>
            <a:r>
              <a:rPr lang="tr-TR" altLang="tr-TR" sz="4800" dirty="0" smtClean="0"/>
              <a:t>Standardı</a:t>
            </a:r>
            <a:endParaRPr lang="tr-TR" dirty="0"/>
          </a:p>
        </p:txBody>
      </p:sp>
      <p:sp>
        <p:nvSpPr>
          <p:cNvPr id="3" name="2 İçerik Yer Tutucusu"/>
          <p:cNvSpPr>
            <a:spLocks noGrp="1"/>
          </p:cNvSpPr>
          <p:nvPr>
            <p:ph idx="1"/>
          </p:nvPr>
        </p:nvSpPr>
        <p:spPr>
          <a:xfrm>
            <a:off x="457200" y="1785926"/>
            <a:ext cx="8229600" cy="4538674"/>
          </a:xfrm>
        </p:spPr>
        <p:txBody>
          <a:bodyPr>
            <a:noAutofit/>
          </a:bodyPr>
          <a:lstStyle/>
          <a:p>
            <a:pPr>
              <a:lnSpc>
                <a:spcPct val="80000"/>
              </a:lnSpc>
            </a:pPr>
            <a:r>
              <a:rPr lang="tr-TR" sz="2000" dirty="0" smtClean="0"/>
              <a:t>Kontrol faaliyetleri kurumun bütün kademelerine ve faaliyetlerine yayılmalıdır.</a:t>
            </a:r>
          </a:p>
          <a:p>
            <a:pPr>
              <a:lnSpc>
                <a:spcPct val="80000"/>
              </a:lnSpc>
            </a:pPr>
            <a:r>
              <a:rPr lang="tr-TR" sz="2000" dirty="0" smtClean="0"/>
              <a:t>Kontrol faaliyetleri riskleri kabul edilebilir düzeylerde yönetmek için kullanılır.</a:t>
            </a:r>
          </a:p>
          <a:p>
            <a:pPr>
              <a:lnSpc>
                <a:spcPct val="80000"/>
              </a:lnSpc>
            </a:pPr>
            <a:r>
              <a:rPr lang="tr-TR" sz="2000" dirty="0" smtClean="0"/>
              <a:t>Risklerin çeşidine göre, önleyici, tespit edici ve düzeltici her türlü kontrol faaliyeti belirlenir ve uygulanır.</a:t>
            </a:r>
          </a:p>
          <a:p>
            <a:pPr>
              <a:buNone/>
            </a:pPr>
            <a:endParaRPr lang="tr-TR" sz="2000" dirty="0" smtClean="0"/>
          </a:p>
          <a:p>
            <a:pPr>
              <a:lnSpc>
                <a:spcPct val="80000"/>
              </a:lnSpc>
              <a:buFont typeface="Wingdings" pitchFamily="2" charset="2"/>
              <a:buNone/>
            </a:pPr>
            <a:r>
              <a:rPr lang="tr-TR" sz="2000" u="sng" dirty="0" smtClean="0"/>
              <a:t>Kontrol faaliyetlerine örnek olarak;</a:t>
            </a:r>
          </a:p>
          <a:p>
            <a:pPr lvl="1">
              <a:lnSpc>
                <a:spcPct val="80000"/>
              </a:lnSpc>
            </a:pPr>
            <a:r>
              <a:rPr lang="tr-TR" sz="2000" dirty="0" smtClean="0"/>
              <a:t>Yetki devri ve onay prosedürleri,</a:t>
            </a:r>
          </a:p>
          <a:p>
            <a:pPr lvl="1">
              <a:lnSpc>
                <a:spcPct val="80000"/>
              </a:lnSpc>
            </a:pPr>
            <a:r>
              <a:rPr lang="tr-TR" sz="2000" dirty="0" smtClean="0"/>
              <a:t>Görevlerin birbirinden ayrılması,</a:t>
            </a:r>
          </a:p>
          <a:p>
            <a:pPr lvl="1">
              <a:lnSpc>
                <a:spcPct val="80000"/>
              </a:lnSpc>
            </a:pPr>
            <a:r>
              <a:rPr lang="tr-TR" sz="2000" dirty="0" smtClean="0"/>
              <a:t>Kaynaklara ve resmi kayıtlara erişim konusunda kontroller </a:t>
            </a:r>
          </a:p>
          <a:p>
            <a:pPr lvl="1"/>
            <a:r>
              <a:rPr lang="tr-TR" sz="2000" dirty="0" smtClean="0">
                <a:cs typeface="Times New Roman" pitchFamily="18" charset="0"/>
              </a:rPr>
              <a:t>Gerekli hallerde vekil personel görevlendirilmeli.</a:t>
            </a:r>
          </a:p>
          <a:p>
            <a:pPr lvl="1"/>
            <a:r>
              <a:rPr lang="tr-TR" sz="2000" dirty="0" smtClean="0">
                <a:cs typeface="Times New Roman" pitchFamily="18" charset="0"/>
              </a:rPr>
              <a:t>Görevinden ayrılan personelin, iş veya işlemlerinin durumunu ve gerekli belgeleri de içeren bir rapor hazırlaması ve bu raporu görevlendirilen personele vermesi yönetici tarafından sağlanmalı.</a:t>
            </a:r>
          </a:p>
        </p:txBody>
      </p:sp>
      <p:sp>
        <p:nvSpPr>
          <p:cNvPr id="4" name="3 Altbilgi Yer Tutucusu"/>
          <p:cNvSpPr>
            <a:spLocks noGrp="1"/>
          </p:cNvSpPr>
          <p:nvPr>
            <p:ph type="ftr" sz="quarter" idx="11"/>
          </p:nvPr>
        </p:nvSpPr>
        <p:spPr>
          <a:xfrm>
            <a:off x="2667000" y="6356350"/>
            <a:ext cx="4405330"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altLang="tr-TR" sz="5400" dirty="0" smtClean="0"/>
              <a:t>Bileşen 4: Bilgi ve İletişim </a:t>
            </a:r>
            <a:r>
              <a:rPr lang="tr-TR" altLang="tr-TR" sz="5400" dirty="0" smtClean="0"/>
              <a:t>Standardı</a:t>
            </a:r>
            <a:endParaRPr lang="tr-TR" dirty="0"/>
          </a:p>
        </p:txBody>
      </p:sp>
      <p:sp>
        <p:nvSpPr>
          <p:cNvPr id="3" name="2 İçerik Yer Tutucusu"/>
          <p:cNvSpPr>
            <a:spLocks noGrp="1"/>
          </p:cNvSpPr>
          <p:nvPr>
            <p:ph idx="1"/>
          </p:nvPr>
        </p:nvSpPr>
        <p:spPr>
          <a:xfrm>
            <a:off x="457200" y="1935480"/>
            <a:ext cx="4686304" cy="4493916"/>
          </a:xfrm>
        </p:spPr>
        <p:txBody>
          <a:bodyPr/>
          <a:lstStyle/>
          <a:p>
            <a:r>
              <a:rPr lang="tr-TR" dirty="0" smtClean="0"/>
              <a:t>Bilgi ve iletişim, gerekli bilginin ihtiyaç duyan kişi, personel ve yöneticiye belirli bir formatta ve ilgililerin iç kontrol ve diğer sorumluluklarını yerine getirmelerine imkan verecek bir zaman dilimi içinde iletilmesini sağlayacak bilgi, iletişim ve kayıt sistemini kapsar.</a:t>
            </a:r>
            <a:endParaRPr lang="tr-TR" dirty="0"/>
          </a:p>
        </p:txBody>
      </p:sp>
      <p:sp>
        <p:nvSpPr>
          <p:cNvPr id="4" name="2 İçerik Yer Tutucusu"/>
          <p:cNvSpPr txBox="1">
            <a:spLocks/>
          </p:cNvSpPr>
          <p:nvPr/>
        </p:nvSpPr>
        <p:spPr>
          <a:xfrm>
            <a:off x="5357818" y="1214422"/>
            <a:ext cx="3500462" cy="5214974"/>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vert="horz">
            <a:noAutofit/>
          </a:bodyPr>
          <a:lstStyle/>
          <a:p>
            <a:pPr lvl="1"/>
            <a:r>
              <a:rPr lang="tr-TR" altLang="tr-TR" sz="2000" dirty="0" smtClean="0">
                <a:latin typeface="Arial" pitchFamily="34" charset="0"/>
                <a:cs typeface="Arial" pitchFamily="34" charset="0"/>
              </a:rPr>
              <a:t>BİLGİ VE İLETİŞİM STANDARTLARI</a:t>
            </a:r>
          </a:p>
          <a:p>
            <a:pPr lvl="1"/>
            <a:endParaRPr lang="tr-TR" altLang="tr-TR" sz="2000" dirty="0">
              <a:latin typeface="Arial" pitchFamily="34" charset="0"/>
              <a:cs typeface="Arial" pitchFamily="34" charset="0"/>
            </a:endParaRPr>
          </a:p>
          <a:p>
            <a:pPr lvl="1"/>
            <a:r>
              <a:rPr lang="tr-TR" altLang="tr-TR" sz="2000" dirty="0" smtClean="0">
                <a:effectLst>
                  <a:outerShdw blurRad="38100" dist="38100" dir="2700000" algn="tl">
                    <a:srgbClr val="000000">
                      <a:alpha val="43137"/>
                    </a:srgbClr>
                  </a:outerShdw>
                </a:effectLst>
                <a:latin typeface="Arial" pitchFamily="34" charset="0"/>
                <a:cs typeface="Arial" pitchFamily="34" charset="0"/>
              </a:rPr>
              <a:t>Standart 13: </a:t>
            </a:r>
            <a:r>
              <a:rPr lang="tr-TR" sz="2000" dirty="0" smtClean="0">
                <a:effectLst>
                  <a:outerShdw blurRad="38100" dist="38100" dir="2700000" algn="tl">
                    <a:srgbClr val="000000">
                      <a:alpha val="43137"/>
                    </a:srgbClr>
                  </a:outerShdw>
                </a:effectLst>
                <a:latin typeface="Arial" pitchFamily="34" charset="0"/>
                <a:cs typeface="Arial" pitchFamily="34" charset="0"/>
              </a:rPr>
              <a:t>Bilgi ve İletişim</a:t>
            </a:r>
          </a:p>
          <a:p>
            <a:pPr lvl="1"/>
            <a:endParaRPr lang="tr-TR" altLang="tr-TR" sz="2000" dirty="0" smtClean="0">
              <a:latin typeface="Arial" pitchFamily="34" charset="0"/>
              <a:cs typeface="Arial" pitchFamily="34" charset="0"/>
            </a:endParaRPr>
          </a:p>
          <a:p>
            <a:pPr lvl="1"/>
            <a:r>
              <a:rPr lang="tr-TR" altLang="tr-TR" sz="2000" dirty="0" smtClean="0">
                <a:effectLst>
                  <a:outerShdw blurRad="38100" dist="38100" dir="2700000" algn="tl">
                    <a:srgbClr val="000000">
                      <a:alpha val="43137"/>
                    </a:srgbClr>
                  </a:outerShdw>
                </a:effectLst>
                <a:latin typeface="Arial" pitchFamily="34" charset="0"/>
                <a:cs typeface="Arial" pitchFamily="34" charset="0"/>
              </a:rPr>
              <a:t>Standart 14: </a:t>
            </a:r>
            <a:r>
              <a:rPr lang="tr-TR" sz="2000" dirty="0" smtClean="0">
                <a:effectLst>
                  <a:outerShdw blurRad="38100" dist="38100" dir="2700000" algn="tl">
                    <a:srgbClr val="000000">
                      <a:alpha val="43137"/>
                    </a:srgbClr>
                  </a:outerShdw>
                </a:effectLst>
                <a:latin typeface="Arial" pitchFamily="34" charset="0"/>
                <a:cs typeface="Arial" pitchFamily="34" charset="0"/>
              </a:rPr>
              <a:t>Raporlama </a:t>
            </a:r>
          </a:p>
          <a:p>
            <a:pPr lvl="1"/>
            <a:endParaRPr lang="tr-TR" altLang="tr-TR" sz="2000" dirty="0" smtClean="0">
              <a:latin typeface="Arial" pitchFamily="34" charset="0"/>
              <a:cs typeface="Arial" pitchFamily="34" charset="0"/>
            </a:endParaRPr>
          </a:p>
          <a:p>
            <a:pPr lvl="1"/>
            <a:r>
              <a:rPr lang="tr-TR" altLang="tr-TR" sz="2000" dirty="0" smtClean="0">
                <a:effectLst>
                  <a:outerShdw blurRad="38100" dist="38100" dir="2700000" algn="tl">
                    <a:srgbClr val="000000">
                      <a:alpha val="43137"/>
                    </a:srgbClr>
                  </a:outerShdw>
                </a:effectLst>
                <a:latin typeface="Arial" pitchFamily="34" charset="0"/>
                <a:cs typeface="Arial" pitchFamily="34" charset="0"/>
              </a:rPr>
              <a:t>Standart 15: </a:t>
            </a:r>
            <a:r>
              <a:rPr lang="tr-TR" sz="2000" dirty="0" smtClean="0">
                <a:effectLst>
                  <a:outerShdw blurRad="38100" dist="38100" dir="2700000" algn="tl">
                    <a:srgbClr val="000000">
                      <a:alpha val="43137"/>
                    </a:srgbClr>
                  </a:outerShdw>
                </a:effectLst>
                <a:latin typeface="Arial" pitchFamily="34" charset="0"/>
                <a:cs typeface="Arial" pitchFamily="34" charset="0"/>
              </a:rPr>
              <a:t>Kayıt ve Dosyalama Sistemi </a:t>
            </a:r>
          </a:p>
          <a:p>
            <a:pPr lvl="1"/>
            <a:endParaRPr lang="tr-TR" altLang="tr-TR" sz="2000" dirty="0" smtClean="0">
              <a:latin typeface="Arial" pitchFamily="34" charset="0"/>
              <a:cs typeface="Arial" pitchFamily="34" charset="0"/>
            </a:endParaRPr>
          </a:p>
          <a:p>
            <a:pPr lvl="1"/>
            <a:r>
              <a:rPr lang="tr-TR" altLang="tr-TR" sz="2000" dirty="0" smtClean="0">
                <a:effectLst>
                  <a:outerShdw blurRad="38100" dist="38100" dir="2700000" algn="tl">
                    <a:srgbClr val="000000">
                      <a:alpha val="43137"/>
                    </a:srgbClr>
                  </a:outerShdw>
                </a:effectLst>
                <a:latin typeface="Arial" pitchFamily="34" charset="0"/>
                <a:cs typeface="Arial" pitchFamily="34" charset="0"/>
              </a:rPr>
              <a:t>Standart 16: </a:t>
            </a:r>
            <a:r>
              <a:rPr lang="tr-TR" sz="2000" dirty="0" smtClean="0">
                <a:effectLst>
                  <a:outerShdw blurRad="38100" dist="38100" dir="2700000" algn="tl">
                    <a:srgbClr val="000000">
                      <a:alpha val="43137"/>
                    </a:srgbClr>
                  </a:outerShdw>
                </a:effectLst>
                <a:latin typeface="Arial" pitchFamily="34" charset="0"/>
                <a:cs typeface="Arial" pitchFamily="34" charset="0"/>
              </a:rPr>
              <a:t>Hata, Usulsüzlük ve Yolsuzlukların Bildirilmesi </a:t>
            </a:r>
          </a:p>
          <a:p>
            <a:pPr lvl="1"/>
            <a:r>
              <a:rPr lang="tr-TR" sz="2000" dirty="0" smtClean="0">
                <a:latin typeface="Arial" pitchFamily="34" charset="0"/>
                <a:cs typeface="Arial" pitchFamily="34" charset="0"/>
              </a:rPr>
              <a:t>	</a:t>
            </a:r>
          </a:p>
          <a:p>
            <a:pPr lvl="1"/>
            <a:r>
              <a:rPr lang="tr-TR" sz="2000" dirty="0" smtClean="0">
                <a:latin typeface="Arial" pitchFamily="34" charset="0"/>
                <a:cs typeface="Arial" pitchFamily="34" charset="0"/>
              </a:rPr>
              <a:t>4 başlık altında 20 genel şarttan oluşmaktadır.</a:t>
            </a:r>
          </a:p>
        </p:txBody>
      </p:sp>
      <p:sp>
        <p:nvSpPr>
          <p:cNvPr id="5" name="4 Altbilgi Yer Tutucusu"/>
          <p:cNvSpPr>
            <a:spLocks noGrp="1"/>
          </p:cNvSpPr>
          <p:nvPr>
            <p:ph type="ftr" sz="quarter" idx="11"/>
          </p:nvPr>
        </p:nvSpPr>
        <p:spPr>
          <a:xfrm>
            <a:off x="2667000" y="6356350"/>
            <a:ext cx="4333892"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altLang="tr-TR" sz="4800" dirty="0" smtClean="0"/>
              <a:t>Bileşen 4: Bilgi ve İletişim </a:t>
            </a:r>
            <a:r>
              <a:rPr lang="tr-TR" altLang="tr-TR" sz="4800" dirty="0" smtClean="0"/>
              <a:t>Standardı</a:t>
            </a:r>
            <a:endParaRPr lang="tr-TR" dirty="0"/>
          </a:p>
        </p:txBody>
      </p:sp>
      <p:sp>
        <p:nvSpPr>
          <p:cNvPr id="3" name="2 İçerik Yer Tutucusu"/>
          <p:cNvSpPr>
            <a:spLocks noGrp="1"/>
          </p:cNvSpPr>
          <p:nvPr>
            <p:ph idx="1"/>
          </p:nvPr>
        </p:nvSpPr>
        <p:spPr/>
        <p:txBody>
          <a:bodyPr>
            <a:normAutofit/>
          </a:bodyPr>
          <a:lstStyle/>
          <a:p>
            <a:pPr>
              <a:buFont typeface="Arial" charset="0"/>
              <a:buChar char="•"/>
            </a:pPr>
            <a:r>
              <a:rPr lang="tr-TR" altLang="tr-TR" sz="2400" dirty="0" smtClean="0"/>
              <a:t>Yönetim Bilgi Sistemleri, kurum içi ve dışından aldığı verileri, sınıflandırır, işler, bilgiye dönüştürür ve yöneticilere karar alma sürecinde yardımcı olur.</a:t>
            </a:r>
          </a:p>
          <a:p>
            <a:pPr>
              <a:buFont typeface="Arial" charset="0"/>
              <a:buChar char="•"/>
            </a:pPr>
            <a:r>
              <a:rPr lang="tr-TR" altLang="tr-TR" sz="2400" dirty="0" smtClean="0"/>
              <a:t>Üniversitemizde Yönetim Bilgi Sistemlerine örnekleri :</a:t>
            </a:r>
          </a:p>
          <a:p>
            <a:pPr lvl="1">
              <a:buFont typeface="Wingdings" pitchFamily="2" charset="2"/>
              <a:buChar char="Ø"/>
            </a:pPr>
            <a:r>
              <a:rPr lang="tr-TR" altLang="tr-TR" dirty="0" smtClean="0"/>
              <a:t>Giresun Üniversitesi Yönetim Bilgi Sistemi (GÜYBİS)</a:t>
            </a:r>
          </a:p>
          <a:p>
            <a:pPr lvl="1">
              <a:buFont typeface="Wingdings" pitchFamily="2" charset="2"/>
              <a:buChar char="Ø"/>
            </a:pPr>
            <a:r>
              <a:rPr lang="tr-TR" altLang="tr-TR" dirty="0" smtClean="0"/>
              <a:t>Giresun Üniversitesi Akademik Bilgi Sistemi</a:t>
            </a:r>
          </a:p>
          <a:p>
            <a:pPr lvl="1">
              <a:buFont typeface="Wingdings" pitchFamily="2" charset="2"/>
              <a:buChar char="Ø"/>
            </a:pPr>
            <a:r>
              <a:rPr lang="tr-TR" altLang="tr-TR" dirty="0" smtClean="0"/>
              <a:t>Giresun Üniversitesi YÖS Bilgi Sistemi</a:t>
            </a:r>
          </a:p>
          <a:p>
            <a:pPr lvl="1">
              <a:buFont typeface="Wingdings" pitchFamily="2" charset="2"/>
              <a:buChar char="Ø"/>
            </a:pPr>
            <a:r>
              <a:rPr lang="tr-TR" altLang="tr-TR" dirty="0" smtClean="0"/>
              <a:t>Giresun Üniversitesi Öğrenci Bilgi Sistemi</a:t>
            </a:r>
          </a:p>
          <a:p>
            <a:pPr lvl="1">
              <a:buFont typeface="Wingdings" pitchFamily="2" charset="2"/>
              <a:buChar char="Ø"/>
            </a:pPr>
            <a:r>
              <a:rPr lang="tr-TR" altLang="tr-TR" dirty="0" smtClean="0"/>
              <a:t>Giresun Üniversitesi Mezun Bilgi Yönetimi Sistemi</a:t>
            </a:r>
          </a:p>
          <a:p>
            <a:pPr lvl="1">
              <a:buFont typeface="Wingdings" pitchFamily="2" charset="2"/>
              <a:buChar char="Ø"/>
            </a:pPr>
            <a:endParaRPr lang="tr-TR" altLang="tr-TR" dirty="0" smtClean="0"/>
          </a:p>
          <a:p>
            <a:pPr lvl="1">
              <a:buFont typeface="Wingdings" pitchFamily="2" charset="2"/>
              <a:buChar char="Ø"/>
            </a:pPr>
            <a:endParaRPr lang="tr-TR" altLang="tr-TR" dirty="0" smtClean="0"/>
          </a:p>
          <a:p>
            <a:endParaRPr lang="tr-TR" dirty="0"/>
          </a:p>
        </p:txBody>
      </p:sp>
      <p:sp>
        <p:nvSpPr>
          <p:cNvPr id="4" name="3 Altbilgi Yer Tutucusu"/>
          <p:cNvSpPr>
            <a:spLocks noGrp="1"/>
          </p:cNvSpPr>
          <p:nvPr>
            <p:ph type="ftr" sz="quarter" idx="11"/>
          </p:nvPr>
        </p:nvSpPr>
        <p:spPr>
          <a:xfrm>
            <a:off x="2667000" y="6356350"/>
            <a:ext cx="4405330"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Kurum içi iletişim,</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Üst yönetimden çalışanlara doğru aşağı yönlü iletişim kanalları ile çalışanlardan üst yönetime doğru yukarı yönlü iletişim kanallarını ve birimler arasındaki iletişimi kapsar. </a:t>
            </a:r>
          </a:p>
          <a:p>
            <a:r>
              <a:rPr lang="tr-TR" b="1" u="sng" dirty="0" smtClean="0"/>
              <a:t>Kurum içi iletişim araçları; </a:t>
            </a:r>
          </a:p>
          <a:p>
            <a:r>
              <a:rPr lang="tr-TR" dirty="0" smtClean="0"/>
              <a:t>Haftalık-aylık toplantılar </a:t>
            </a:r>
          </a:p>
          <a:p>
            <a:r>
              <a:rPr lang="tr-TR" dirty="0" smtClean="0"/>
              <a:t>E-posta </a:t>
            </a:r>
          </a:p>
          <a:p>
            <a:r>
              <a:rPr lang="tr-TR" dirty="0" smtClean="0"/>
              <a:t>Konferans ve seminerler </a:t>
            </a:r>
          </a:p>
          <a:p>
            <a:r>
              <a:rPr lang="tr-TR" dirty="0" smtClean="0"/>
              <a:t>Kurum bültenleri </a:t>
            </a:r>
          </a:p>
          <a:p>
            <a:r>
              <a:rPr lang="tr-TR" dirty="0" smtClean="0"/>
              <a:t>Periyodik raporlamalar </a:t>
            </a:r>
          </a:p>
          <a:p>
            <a:r>
              <a:rPr lang="tr-TR" dirty="0" smtClean="0"/>
              <a:t>Üst yönetimin tebrik ve mesajları </a:t>
            </a:r>
          </a:p>
          <a:p>
            <a:r>
              <a:rPr lang="tr-TR" dirty="0" smtClean="0"/>
              <a:t>Genelge ve yönergeler </a:t>
            </a:r>
          </a:p>
          <a:p>
            <a:r>
              <a:rPr lang="tr-TR" dirty="0" smtClean="0"/>
              <a:t>Talimatlar </a:t>
            </a:r>
          </a:p>
          <a:p>
            <a:r>
              <a:rPr lang="tr-TR" dirty="0" smtClean="0"/>
              <a:t>Dilek ve öneri kutuları</a:t>
            </a:r>
            <a:endParaRPr lang="tr-TR" dirty="0"/>
          </a:p>
        </p:txBody>
      </p:sp>
      <p:sp>
        <p:nvSpPr>
          <p:cNvPr id="4" name="3 Altbilgi Yer Tutucusu"/>
          <p:cNvSpPr>
            <a:spLocks noGrp="1"/>
          </p:cNvSpPr>
          <p:nvPr>
            <p:ph type="ftr" sz="quarter" idx="11"/>
          </p:nvPr>
        </p:nvSpPr>
        <p:spPr>
          <a:xfrm>
            <a:off x="2667000" y="6356350"/>
            <a:ext cx="4476768"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Kurumdışı</a:t>
            </a:r>
            <a:r>
              <a:rPr lang="tr-TR" dirty="0" smtClean="0"/>
              <a:t> iletişim,</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Kurumun amaçları, kaynakları (araçları) ve performans sonuçlarının meclis başta olmak üzere kamuoyuna ve diğer ilgili taraflara şeffaflık ve hesap verebilirlik çerçevesinde raporlanmasını, faaliyetlerin olağan seyri içinde meclis, vatandaşlar, ulusal ve uluslararası diğer resmi kurum ve kuruluşlarla ve sivil toplum örgütleriyle iletişimini kapsar. </a:t>
            </a:r>
          </a:p>
          <a:p>
            <a:r>
              <a:rPr lang="tr-TR" dirty="0" smtClean="0"/>
              <a:t>Amaçlar ve kaynakların raporlanması </a:t>
            </a:r>
          </a:p>
          <a:p>
            <a:r>
              <a:rPr lang="tr-TR" dirty="0" smtClean="0"/>
              <a:t>Stratejik plan </a:t>
            </a:r>
          </a:p>
          <a:p>
            <a:r>
              <a:rPr lang="tr-TR" dirty="0" smtClean="0"/>
              <a:t>Performans programı </a:t>
            </a:r>
          </a:p>
          <a:p>
            <a:r>
              <a:rPr lang="tr-TR" dirty="0" smtClean="0"/>
              <a:t>Bütçe Sonuçların raporlanması </a:t>
            </a:r>
          </a:p>
          <a:p>
            <a:r>
              <a:rPr lang="tr-TR" dirty="0" smtClean="0"/>
              <a:t>Faaliyet raporları (Birim, idare, genel faaliyet) </a:t>
            </a:r>
          </a:p>
          <a:p>
            <a:r>
              <a:rPr lang="tr-TR" dirty="0" smtClean="0"/>
              <a:t>Kesin Hesap Cetvelleri </a:t>
            </a:r>
          </a:p>
          <a:p>
            <a:r>
              <a:rPr lang="tr-TR" dirty="0" smtClean="0"/>
              <a:t>Mali tablolar ve Mali İstatistikler </a:t>
            </a:r>
          </a:p>
          <a:p>
            <a:r>
              <a:rPr lang="tr-TR" dirty="0" smtClean="0"/>
              <a:t>Kurumsal Mali Durum ve Beklentiler Raporu </a:t>
            </a:r>
          </a:p>
          <a:p>
            <a:r>
              <a:rPr lang="tr-TR" dirty="0" smtClean="0"/>
              <a:t>Yatırım Değerlendirme Raporu</a:t>
            </a:r>
            <a:endParaRPr lang="tr-TR" dirty="0"/>
          </a:p>
        </p:txBody>
      </p:sp>
      <p:sp>
        <p:nvSpPr>
          <p:cNvPr id="4" name="3 Altbilgi Yer Tutucusu"/>
          <p:cNvSpPr>
            <a:spLocks noGrp="1"/>
          </p:cNvSpPr>
          <p:nvPr>
            <p:ph type="ftr" sz="quarter" idx="11"/>
          </p:nvPr>
        </p:nvSpPr>
        <p:spPr>
          <a:xfrm>
            <a:off x="2667000" y="6356350"/>
            <a:ext cx="4405330"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714356"/>
            <a:ext cx="8229600" cy="1143000"/>
          </a:xfrm>
        </p:spPr>
        <p:txBody>
          <a:bodyPr>
            <a:normAutofit/>
          </a:bodyPr>
          <a:lstStyle/>
          <a:p>
            <a:r>
              <a:rPr lang="tr-TR" sz="4800" dirty="0" smtClean="0"/>
              <a:t>Bileşen 5: </a:t>
            </a:r>
            <a:r>
              <a:rPr lang="tr-TR" sz="4800" dirty="0" smtClean="0"/>
              <a:t>İzleme Standardı</a:t>
            </a:r>
            <a:endParaRPr lang="tr-TR" sz="4800" dirty="0"/>
          </a:p>
        </p:txBody>
      </p:sp>
      <p:sp>
        <p:nvSpPr>
          <p:cNvPr id="3" name="2 İçerik Yer Tutucusu"/>
          <p:cNvSpPr>
            <a:spLocks noGrp="1"/>
          </p:cNvSpPr>
          <p:nvPr>
            <p:ph idx="1"/>
          </p:nvPr>
        </p:nvSpPr>
        <p:spPr>
          <a:xfrm>
            <a:off x="457200" y="1935480"/>
            <a:ext cx="4471990" cy="4389120"/>
          </a:xfrm>
        </p:spPr>
        <p:txBody>
          <a:bodyPr/>
          <a:lstStyle/>
          <a:p>
            <a:r>
              <a:rPr lang="tr-TR" dirty="0" smtClean="0"/>
              <a:t>İzleme, iç kontrol sisteminin kalitesini değerlendirmek üzere yürütülen tüm izleme faaliyetlerini kapsar.</a:t>
            </a:r>
            <a:endParaRPr lang="tr-TR" dirty="0"/>
          </a:p>
        </p:txBody>
      </p:sp>
      <p:sp>
        <p:nvSpPr>
          <p:cNvPr id="4" name="2 İçerik Yer Tutucusu"/>
          <p:cNvSpPr txBox="1">
            <a:spLocks/>
          </p:cNvSpPr>
          <p:nvPr/>
        </p:nvSpPr>
        <p:spPr>
          <a:xfrm>
            <a:off x="5715008" y="2214554"/>
            <a:ext cx="3143272" cy="428628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vert="horz">
            <a:noAutofit/>
          </a:bodyPr>
          <a:lstStyle/>
          <a:p>
            <a:pPr lvl="1"/>
            <a:r>
              <a:rPr lang="tr-TR" altLang="tr-TR" sz="2000" dirty="0" smtClean="0">
                <a:latin typeface="Arial" pitchFamily="34" charset="0"/>
                <a:cs typeface="Arial" pitchFamily="34" charset="0"/>
              </a:rPr>
              <a:t>İzleme Standartları</a:t>
            </a:r>
          </a:p>
          <a:p>
            <a:pPr lvl="1"/>
            <a:endParaRPr lang="tr-TR" altLang="tr-TR" sz="2000" dirty="0">
              <a:latin typeface="Arial" pitchFamily="34" charset="0"/>
              <a:cs typeface="Arial" pitchFamily="34" charset="0"/>
            </a:endParaRPr>
          </a:p>
          <a:p>
            <a:pPr lvl="1"/>
            <a:r>
              <a:rPr lang="tr-TR" altLang="tr-TR" sz="2000" dirty="0" smtClean="0">
                <a:effectLst>
                  <a:outerShdw blurRad="38100" dist="38100" dir="2700000" algn="tl">
                    <a:srgbClr val="000000">
                      <a:alpha val="43137"/>
                    </a:srgbClr>
                  </a:outerShdw>
                </a:effectLst>
                <a:latin typeface="Arial" pitchFamily="34" charset="0"/>
                <a:cs typeface="Arial" pitchFamily="34" charset="0"/>
              </a:rPr>
              <a:t>Standart 17: </a:t>
            </a:r>
            <a:r>
              <a:rPr lang="tr-TR" sz="2000" dirty="0" smtClean="0">
                <a:effectLst>
                  <a:outerShdw blurRad="38100" dist="38100" dir="2700000" algn="tl">
                    <a:srgbClr val="000000">
                      <a:alpha val="43137"/>
                    </a:srgbClr>
                  </a:outerShdw>
                </a:effectLst>
                <a:latin typeface="Arial" pitchFamily="34" charset="0"/>
                <a:cs typeface="Arial" pitchFamily="34" charset="0"/>
              </a:rPr>
              <a:t>İç Kontrolün Değerlendirilmesi </a:t>
            </a:r>
          </a:p>
          <a:p>
            <a:pPr lvl="1"/>
            <a:endParaRPr lang="tr-TR" sz="2000" dirty="0" smtClean="0">
              <a:effectLst>
                <a:outerShdw blurRad="38100" dist="38100" dir="2700000" algn="tl">
                  <a:srgbClr val="000000">
                    <a:alpha val="43137"/>
                  </a:srgbClr>
                </a:outerShdw>
              </a:effectLst>
              <a:latin typeface="Arial" pitchFamily="34" charset="0"/>
              <a:cs typeface="Arial" pitchFamily="34" charset="0"/>
            </a:endParaRPr>
          </a:p>
          <a:p>
            <a:pPr lvl="1"/>
            <a:endParaRPr lang="tr-TR" altLang="tr-TR" sz="2000" dirty="0" smtClean="0">
              <a:effectLst>
                <a:outerShdw blurRad="38100" dist="38100" dir="2700000" algn="tl">
                  <a:srgbClr val="000000">
                    <a:alpha val="43137"/>
                  </a:srgbClr>
                </a:outerShdw>
              </a:effectLst>
              <a:latin typeface="Arial" pitchFamily="34" charset="0"/>
              <a:cs typeface="Arial" pitchFamily="34" charset="0"/>
            </a:endParaRPr>
          </a:p>
          <a:p>
            <a:pPr lvl="1"/>
            <a:r>
              <a:rPr lang="tr-TR" altLang="tr-TR" sz="2000" dirty="0" smtClean="0">
                <a:effectLst>
                  <a:outerShdw blurRad="38100" dist="38100" dir="2700000" algn="tl">
                    <a:srgbClr val="000000">
                      <a:alpha val="43137"/>
                    </a:srgbClr>
                  </a:outerShdw>
                </a:effectLst>
                <a:latin typeface="Arial" pitchFamily="34" charset="0"/>
                <a:cs typeface="Arial" pitchFamily="34" charset="0"/>
              </a:rPr>
              <a:t>Standart 18: </a:t>
            </a:r>
            <a:r>
              <a:rPr lang="tr-TR" sz="2000" dirty="0" smtClean="0">
                <a:effectLst>
                  <a:outerShdw blurRad="38100" dist="38100" dir="2700000" algn="tl">
                    <a:srgbClr val="000000">
                      <a:alpha val="43137"/>
                    </a:srgbClr>
                  </a:outerShdw>
                </a:effectLst>
                <a:latin typeface="Arial" pitchFamily="34" charset="0"/>
                <a:cs typeface="Arial" pitchFamily="34" charset="0"/>
              </a:rPr>
              <a:t>İç Denetim </a:t>
            </a:r>
          </a:p>
          <a:p>
            <a:pPr lvl="1"/>
            <a:endParaRPr lang="tr-TR" altLang="tr-TR" sz="2000" dirty="0" smtClean="0">
              <a:latin typeface="Arial" pitchFamily="34" charset="0"/>
              <a:cs typeface="Arial" pitchFamily="34" charset="0"/>
            </a:endParaRPr>
          </a:p>
          <a:p>
            <a:pPr lvl="1"/>
            <a:endParaRPr lang="tr-TR" sz="2000" dirty="0" smtClean="0">
              <a:latin typeface="Arial" pitchFamily="34" charset="0"/>
              <a:cs typeface="Arial" pitchFamily="34" charset="0"/>
            </a:endParaRPr>
          </a:p>
          <a:p>
            <a:pPr lvl="1"/>
            <a:r>
              <a:rPr lang="tr-TR" sz="2000" dirty="0" smtClean="0">
                <a:latin typeface="Arial" pitchFamily="34" charset="0"/>
                <a:cs typeface="Arial" pitchFamily="34" charset="0"/>
              </a:rPr>
              <a:t>2 başlık altında 7 genel şarttan oluşmaktadır.</a:t>
            </a:r>
          </a:p>
        </p:txBody>
      </p:sp>
      <p:sp>
        <p:nvSpPr>
          <p:cNvPr id="5" name="4 Altbilgi Yer Tutucusu"/>
          <p:cNvSpPr>
            <a:spLocks noGrp="1"/>
          </p:cNvSpPr>
          <p:nvPr>
            <p:ph type="ftr" sz="quarter" idx="11"/>
          </p:nvPr>
        </p:nvSpPr>
        <p:spPr>
          <a:xfrm>
            <a:off x="2667000" y="6356350"/>
            <a:ext cx="4691082"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5400" dirty="0" smtClean="0"/>
              <a:t>Bileşen 5: İZLEME STANDARTLARI</a:t>
            </a:r>
            <a:endParaRPr lang="tr-TR" dirty="0"/>
          </a:p>
        </p:txBody>
      </p:sp>
      <p:sp>
        <p:nvSpPr>
          <p:cNvPr id="3" name="2 İçerik Yer Tutucusu"/>
          <p:cNvSpPr>
            <a:spLocks noGrp="1"/>
          </p:cNvSpPr>
          <p:nvPr>
            <p:ph idx="1"/>
          </p:nvPr>
        </p:nvSpPr>
        <p:spPr>
          <a:xfrm>
            <a:off x="500034" y="1643050"/>
            <a:ext cx="8229600" cy="4389120"/>
          </a:xfrm>
        </p:spPr>
        <p:txBody>
          <a:bodyPr>
            <a:normAutofit fontScale="92500"/>
          </a:bodyPr>
          <a:lstStyle/>
          <a:p>
            <a:pPr fontAlgn="auto">
              <a:lnSpc>
                <a:spcPct val="80000"/>
              </a:lnSpc>
              <a:spcAft>
                <a:spcPts val="0"/>
              </a:spcAft>
              <a:buFont typeface="Arial" pitchFamily="34" charset="0"/>
              <a:buChar char="•"/>
              <a:defRPr/>
            </a:pPr>
            <a:r>
              <a:rPr lang="tr-TR" sz="2400" b="1" dirty="0" smtClean="0">
                <a:cs typeface="Times New Roman" pitchFamily="18" charset="0"/>
              </a:rPr>
              <a:t>İzleme; </a:t>
            </a:r>
            <a:r>
              <a:rPr lang="tr-TR" sz="2400" dirty="0" smtClean="0">
                <a:cs typeface="Times New Roman" pitchFamily="18" charset="0"/>
              </a:rPr>
              <a:t>İç kontrol sisteminin </a:t>
            </a:r>
          </a:p>
          <a:p>
            <a:pPr fontAlgn="auto">
              <a:lnSpc>
                <a:spcPct val="80000"/>
              </a:lnSpc>
              <a:spcAft>
                <a:spcPts val="0"/>
              </a:spcAft>
              <a:buFont typeface="Arial" pitchFamily="34" charset="0"/>
              <a:buChar char="•"/>
              <a:defRPr/>
            </a:pPr>
            <a:endParaRPr lang="tr-TR" sz="800" dirty="0" smtClean="0">
              <a:cs typeface="Times New Roman" pitchFamily="18" charset="0"/>
            </a:endParaRPr>
          </a:p>
          <a:p>
            <a:pPr lvl="1" fontAlgn="auto">
              <a:lnSpc>
                <a:spcPct val="80000"/>
              </a:lnSpc>
              <a:spcAft>
                <a:spcPts val="0"/>
              </a:spcAft>
              <a:buFont typeface="Wingdings" pitchFamily="2" charset="2"/>
              <a:buChar char="Ø"/>
              <a:defRPr/>
            </a:pPr>
            <a:r>
              <a:rPr lang="tr-TR" dirty="0" smtClean="0">
                <a:cs typeface="Times New Roman" pitchFamily="18" charset="0"/>
              </a:rPr>
              <a:t>Kalitesinin,</a:t>
            </a:r>
          </a:p>
          <a:p>
            <a:pPr lvl="1" fontAlgn="auto">
              <a:lnSpc>
                <a:spcPct val="80000"/>
              </a:lnSpc>
              <a:spcAft>
                <a:spcPts val="0"/>
              </a:spcAft>
              <a:buFont typeface="Wingdings" pitchFamily="2" charset="2"/>
              <a:buChar char="Ø"/>
              <a:defRPr/>
            </a:pPr>
            <a:r>
              <a:rPr lang="tr-TR" dirty="0" smtClean="0">
                <a:cs typeface="Times New Roman" pitchFamily="18" charset="0"/>
              </a:rPr>
              <a:t>Kontrollerin tasarım ve isleyişinin, </a:t>
            </a:r>
          </a:p>
          <a:p>
            <a:pPr lvl="1" fontAlgn="auto">
              <a:lnSpc>
                <a:spcPct val="80000"/>
              </a:lnSpc>
              <a:spcAft>
                <a:spcPts val="0"/>
              </a:spcAft>
              <a:buFont typeface="Wingdings" pitchFamily="2" charset="2"/>
              <a:buChar char="Ø"/>
              <a:defRPr/>
            </a:pPr>
            <a:r>
              <a:rPr lang="tr-TR" dirty="0" smtClean="0">
                <a:cs typeface="Times New Roman" pitchFamily="18" charset="0"/>
              </a:rPr>
              <a:t>Alınması gereken önlemlerin </a:t>
            </a:r>
          </a:p>
          <a:p>
            <a:pPr lvl="1" fontAlgn="auto">
              <a:lnSpc>
                <a:spcPct val="80000"/>
              </a:lnSpc>
              <a:spcAft>
                <a:spcPts val="0"/>
              </a:spcAft>
              <a:buFont typeface="Arial" pitchFamily="34" charset="0"/>
              <a:buChar char="–"/>
              <a:defRPr/>
            </a:pPr>
            <a:endParaRPr lang="tr-TR" sz="800" dirty="0" smtClean="0">
              <a:cs typeface="Times New Roman" pitchFamily="18" charset="0"/>
            </a:endParaRPr>
          </a:p>
          <a:p>
            <a:pPr fontAlgn="auto">
              <a:lnSpc>
                <a:spcPct val="80000"/>
              </a:lnSpc>
              <a:spcAft>
                <a:spcPts val="0"/>
              </a:spcAft>
              <a:buFont typeface="Wingdings" pitchFamily="2" charset="2"/>
              <a:buNone/>
              <a:defRPr/>
            </a:pPr>
            <a:r>
              <a:rPr lang="tr-TR" sz="2400" dirty="0" smtClean="0">
                <a:cs typeface="Times New Roman" pitchFamily="18" charset="0"/>
              </a:rPr>
              <a:t>    belirli zaman aralıklarıyla değerlendirilmesinden oluşan süreçtir.</a:t>
            </a:r>
          </a:p>
          <a:p>
            <a:pPr fontAlgn="auto">
              <a:lnSpc>
                <a:spcPct val="80000"/>
              </a:lnSpc>
              <a:spcAft>
                <a:spcPts val="0"/>
              </a:spcAft>
              <a:buFont typeface="Arial" pitchFamily="34" charset="0"/>
              <a:buChar char="•"/>
              <a:defRPr/>
            </a:pPr>
            <a:endParaRPr lang="tr-TR" sz="800" b="1" dirty="0" smtClean="0">
              <a:cs typeface="Times New Roman" pitchFamily="18" charset="0"/>
            </a:endParaRPr>
          </a:p>
          <a:p>
            <a:pPr fontAlgn="auto">
              <a:lnSpc>
                <a:spcPct val="80000"/>
              </a:lnSpc>
              <a:spcAft>
                <a:spcPts val="0"/>
              </a:spcAft>
              <a:buFont typeface="Arial" pitchFamily="34" charset="0"/>
              <a:buChar char="•"/>
              <a:defRPr/>
            </a:pPr>
            <a:r>
              <a:rPr lang="tr-TR" sz="2400" dirty="0" smtClean="0">
                <a:cs typeface="Times New Roman" pitchFamily="18" charset="0"/>
              </a:rPr>
              <a:t>İç kontrol sistemini değişen hedeflere, ortama, kaynaklara ve risklere ayak uydurmasını sağlamak için izlemek gerekir. </a:t>
            </a:r>
          </a:p>
          <a:p>
            <a:pPr marL="0" indent="0" fontAlgn="auto">
              <a:lnSpc>
                <a:spcPct val="80000"/>
              </a:lnSpc>
              <a:spcAft>
                <a:spcPts val="0"/>
              </a:spcAft>
              <a:buFont typeface="Wingdings" pitchFamily="2" charset="2"/>
              <a:buNone/>
              <a:defRPr/>
            </a:pPr>
            <a:r>
              <a:rPr lang="tr-TR" sz="2400" dirty="0" smtClean="0">
                <a:cs typeface="Times New Roman" pitchFamily="18" charset="0"/>
              </a:rPr>
              <a:t>			3 ayrı izleme vardır.</a:t>
            </a:r>
          </a:p>
          <a:p>
            <a:pPr fontAlgn="auto">
              <a:lnSpc>
                <a:spcPct val="80000"/>
              </a:lnSpc>
              <a:spcAft>
                <a:spcPts val="0"/>
              </a:spcAft>
              <a:buFont typeface="Arial" pitchFamily="34" charset="0"/>
              <a:buChar char="•"/>
              <a:defRPr/>
            </a:pPr>
            <a:endParaRPr lang="tr-TR" sz="800" dirty="0" smtClean="0">
              <a:cs typeface="Times New Roman" pitchFamily="18" charset="0"/>
            </a:endParaRPr>
          </a:p>
          <a:p>
            <a:pPr fontAlgn="auto">
              <a:lnSpc>
                <a:spcPct val="80000"/>
              </a:lnSpc>
              <a:spcAft>
                <a:spcPts val="0"/>
              </a:spcAft>
              <a:buFont typeface="Wingdings" pitchFamily="2" charset="2"/>
              <a:buNone/>
              <a:defRPr/>
            </a:pPr>
            <a:endParaRPr lang="tr-TR" sz="800" dirty="0" smtClean="0">
              <a:cs typeface="Times New Roman" pitchFamily="18" charset="0"/>
            </a:endParaRPr>
          </a:p>
          <a:p>
            <a:pPr fontAlgn="auto">
              <a:lnSpc>
                <a:spcPct val="80000"/>
              </a:lnSpc>
              <a:spcAft>
                <a:spcPts val="0"/>
              </a:spcAft>
              <a:buFont typeface="Wingdings" pitchFamily="2" charset="2"/>
              <a:buNone/>
              <a:defRPr/>
            </a:pPr>
            <a:endParaRPr lang="tr-TR" sz="2400" dirty="0" smtClean="0">
              <a:cs typeface="Times New Roman" pitchFamily="18" charset="0"/>
            </a:endParaRPr>
          </a:p>
          <a:p>
            <a:pPr fontAlgn="auto">
              <a:lnSpc>
                <a:spcPct val="80000"/>
              </a:lnSpc>
              <a:spcAft>
                <a:spcPts val="0"/>
              </a:spcAft>
              <a:buFont typeface="Wingdings" pitchFamily="2" charset="2"/>
              <a:buNone/>
              <a:defRPr/>
            </a:pPr>
            <a:endParaRPr lang="tr-TR" sz="2400" dirty="0" smtClean="0">
              <a:cs typeface="Times New Roman" pitchFamily="18" charset="0"/>
            </a:endParaRPr>
          </a:p>
          <a:p>
            <a:pPr fontAlgn="auto">
              <a:lnSpc>
                <a:spcPct val="80000"/>
              </a:lnSpc>
              <a:spcAft>
                <a:spcPts val="0"/>
              </a:spcAft>
              <a:buFont typeface="Wingdings" pitchFamily="2" charset="2"/>
              <a:buNone/>
              <a:defRPr/>
            </a:pPr>
            <a:endParaRPr lang="tr-TR" sz="800" dirty="0" smtClean="0">
              <a:cs typeface="Times New Roman" pitchFamily="18" charset="0"/>
            </a:endParaRPr>
          </a:p>
          <a:p>
            <a:pPr marL="0" indent="0" fontAlgn="auto">
              <a:lnSpc>
                <a:spcPct val="80000"/>
              </a:lnSpc>
              <a:spcAft>
                <a:spcPts val="0"/>
              </a:spcAft>
              <a:buFont typeface="Arial" pitchFamily="34" charset="0"/>
              <a:buNone/>
              <a:defRPr/>
            </a:pPr>
            <a:r>
              <a:rPr lang="tr-TR" sz="2400" dirty="0" smtClean="0">
                <a:cs typeface="Times New Roman" pitchFamily="18" charset="0"/>
              </a:rPr>
              <a:t>   Yönetici kontrolleri      Öz değerlendirme     İç Denetim Raporları</a:t>
            </a:r>
          </a:p>
          <a:p>
            <a:endParaRPr lang="tr-TR" dirty="0"/>
          </a:p>
        </p:txBody>
      </p:sp>
      <p:cxnSp>
        <p:nvCxnSpPr>
          <p:cNvPr id="5" name="4 Düz Ok Bağlayıcısı"/>
          <p:cNvCxnSpPr/>
          <p:nvPr/>
        </p:nvCxnSpPr>
        <p:spPr>
          <a:xfrm rot="5400000">
            <a:off x="3893339" y="5036355"/>
            <a:ext cx="92869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6 Düz Ok Bağlayıcısı"/>
          <p:cNvCxnSpPr/>
          <p:nvPr/>
        </p:nvCxnSpPr>
        <p:spPr>
          <a:xfrm rot="10800000" flipV="1">
            <a:off x="1928794" y="4572008"/>
            <a:ext cx="1571636" cy="9286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8 Düz Ok Bağlayıcısı"/>
          <p:cNvCxnSpPr/>
          <p:nvPr/>
        </p:nvCxnSpPr>
        <p:spPr>
          <a:xfrm>
            <a:off x="5214942" y="4572008"/>
            <a:ext cx="1643074" cy="9286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10 Düz Bağlayıcı"/>
          <p:cNvCxnSpPr/>
          <p:nvPr/>
        </p:nvCxnSpPr>
        <p:spPr>
          <a:xfrm>
            <a:off x="3214678" y="4572008"/>
            <a:ext cx="2286016" cy="1588"/>
          </a:xfrm>
          <a:prstGeom prst="line">
            <a:avLst/>
          </a:prstGeom>
        </p:spPr>
        <p:style>
          <a:lnRef idx="1">
            <a:schemeClr val="accent1"/>
          </a:lnRef>
          <a:fillRef idx="0">
            <a:schemeClr val="accent1"/>
          </a:fillRef>
          <a:effectRef idx="0">
            <a:schemeClr val="accent1"/>
          </a:effectRef>
          <a:fontRef idx="minor">
            <a:schemeClr val="tx1"/>
          </a:fontRef>
        </p:style>
      </p:cxnSp>
      <p:sp>
        <p:nvSpPr>
          <p:cNvPr id="13" name="12 Altbilgi Yer Tutucusu"/>
          <p:cNvSpPr>
            <a:spLocks noGrp="1"/>
          </p:cNvSpPr>
          <p:nvPr>
            <p:ph type="ftr" sz="quarter" idx="11"/>
          </p:nvPr>
        </p:nvSpPr>
        <p:spPr>
          <a:xfrm>
            <a:off x="2667000" y="6356350"/>
            <a:ext cx="4476768"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1428736"/>
            <a:ext cx="8229600" cy="1143000"/>
          </a:xfrm>
        </p:spPr>
        <p:txBody>
          <a:bodyPr>
            <a:normAutofit fontScale="90000"/>
          </a:bodyPr>
          <a:lstStyle/>
          <a:p>
            <a:pPr algn="ctr"/>
            <a:r>
              <a:rPr lang="tr-TR" dirty="0" smtClean="0"/>
              <a:t>Kamu İç Kontrol Standartları</a:t>
            </a:r>
            <a:br>
              <a:rPr lang="tr-TR" dirty="0" smtClean="0"/>
            </a:br>
            <a:r>
              <a:rPr lang="tr-TR" dirty="0" smtClean="0"/>
              <a:t>Nedir?</a:t>
            </a:r>
            <a:endParaRPr lang="tr-TR" dirty="0"/>
          </a:p>
        </p:txBody>
      </p:sp>
      <p:sp>
        <p:nvSpPr>
          <p:cNvPr id="3" name="2 İçerik Yer Tutucusu"/>
          <p:cNvSpPr>
            <a:spLocks noGrp="1"/>
          </p:cNvSpPr>
          <p:nvPr>
            <p:ph idx="1"/>
          </p:nvPr>
        </p:nvSpPr>
        <p:spPr>
          <a:xfrm>
            <a:off x="500034" y="2928934"/>
            <a:ext cx="8229600" cy="3746202"/>
          </a:xfrm>
        </p:spPr>
        <p:txBody>
          <a:bodyPr/>
          <a:lstStyle/>
          <a:p>
            <a:r>
              <a:rPr lang="tr-TR" dirty="0" smtClean="0"/>
              <a:t>Kamu İç Kontrol Standartları, idarelerin, iç kontrol sistemlerinin oluşturulmasında, izlenmesinde ve değerlendirilmesinde dikkate almaları gereken temel yönetim kurallarını göstermekte ve tüm kamu idarelerinde tutarlı, kapsamlı ve standart bir kontrol sisteminin kurulmasını ve uygulanmasını amaçlamaktadır.</a:t>
            </a:r>
            <a:endParaRPr lang="tr-TR" dirty="0"/>
          </a:p>
        </p:txBody>
      </p:sp>
      <p:sp>
        <p:nvSpPr>
          <p:cNvPr id="4" name="3 Altbilgi Yer Tutucusu"/>
          <p:cNvSpPr>
            <a:spLocks noGrp="1"/>
          </p:cNvSpPr>
          <p:nvPr>
            <p:ph type="ftr" sz="quarter" idx="11"/>
          </p:nvPr>
        </p:nvSpPr>
        <p:spPr>
          <a:xfrm>
            <a:off x="2667000" y="6356350"/>
            <a:ext cx="4476768" cy="365125"/>
          </a:xfrm>
        </p:spPr>
        <p:txBody>
          <a:bodyPr/>
          <a:lstStyle/>
          <a:p>
            <a:pPr algn="ctr"/>
            <a:r>
              <a:rPr lang="tr-TR" dirty="0" smtClean="0"/>
              <a:t>T.C. Giresun Üniversitesi İdari ve Mali İşler Daire Başkanlığı 2024</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796086"/>
          </a:xfrm>
        </p:spPr>
        <p:txBody>
          <a:bodyPr>
            <a:normAutofit/>
          </a:bodyPr>
          <a:lstStyle/>
          <a:p>
            <a:pPr algn="ctr"/>
            <a:r>
              <a:rPr lang="tr-TR" sz="4800" dirty="0" smtClean="0"/>
              <a:t>Bileşen 5: </a:t>
            </a:r>
            <a:r>
              <a:rPr lang="tr-TR" sz="4800" dirty="0" smtClean="0"/>
              <a:t>İzleme Standardı</a:t>
            </a:r>
            <a:endParaRPr lang="tr-TR" dirty="0"/>
          </a:p>
        </p:txBody>
      </p:sp>
      <p:sp>
        <p:nvSpPr>
          <p:cNvPr id="3" name="2 İçerik Yer Tutucusu"/>
          <p:cNvSpPr>
            <a:spLocks noGrp="1"/>
          </p:cNvSpPr>
          <p:nvPr>
            <p:ph idx="1"/>
          </p:nvPr>
        </p:nvSpPr>
        <p:spPr>
          <a:xfrm>
            <a:off x="457200" y="1928802"/>
            <a:ext cx="8229600" cy="4395798"/>
          </a:xfrm>
        </p:spPr>
        <p:txBody>
          <a:bodyPr>
            <a:normAutofit/>
          </a:bodyPr>
          <a:lstStyle/>
          <a:p>
            <a:pPr marL="457200" lvl="1" indent="0">
              <a:buFont typeface="Wingdings" pitchFamily="2" charset="2"/>
              <a:buNone/>
              <a:defRPr/>
            </a:pPr>
            <a:r>
              <a:rPr lang="tr-TR" altLang="tr-TR" b="1" dirty="0" smtClean="0">
                <a:cs typeface="Times New Roman" pitchFamily="18" charset="0"/>
              </a:rPr>
              <a:t>İzlemede öne çıkan hususlar:</a:t>
            </a:r>
          </a:p>
          <a:p>
            <a:pPr lvl="1">
              <a:buFont typeface="Arial" charset="0"/>
              <a:buChar char="•"/>
              <a:defRPr/>
            </a:pPr>
            <a:r>
              <a:rPr lang="tr-TR" altLang="tr-TR" dirty="0" smtClean="0">
                <a:cs typeface="Times New Roman" pitchFamily="18" charset="0"/>
              </a:rPr>
              <a:t>İç kontrolün değerlendirilmesine idarenin birimlerinin katılımı sağlanmalıdır.</a:t>
            </a:r>
          </a:p>
          <a:p>
            <a:pPr lvl="1">
              <a:buFont typeface="Arial" charset="0"/>
              <a:buChar char="•"/>
              <a:defRPr/>
            </a:pPr>
            <a:endParaRPr lang="tr-TR" altLang="tr-TR" sz="800" dirty="0" smtClean="0">
              <a:cs typeface="Times New Roman" pitchFamily="18" charset="0"/>
            </a:endParaRPr>
          </a:p>
          <a:p>
            <a:pPr lvl="1">
              <a:buFont typeface="Arial" charset="0"/>
              <a:buChar char="•"/>
              <a:defRPr/>
            </a:pPr>
            <a:r>
              <a:rPr lang="tr-TR" altLang="tr-TR" dirty="0" smtClean="0">
                <a:cs typeface="Times New Roman" pitchFamily="18" charset="0"/>
              </a:rPr>
              <a:t>İç kontrolün değerlendirilmesinde, yöneticilerin görüşleri, kişi ve/veya idarelerin talep ve şikâyetleri ile iç ve dış denetim sonucunda düzenlenen raporlar dikkate alınmalıdır.</a:t>
            </a:r>
          </a:p>
          <a:p>
            <a:pPr lvl="1">
              <a:buFont typeface="Arial" charset="0"/>
              <a:buChar char="•"/>
              <a:defRPr/>
            </a:pPr>
            <a:endParaRPr lang="tr-TR" altLang="tr-TR" sz="800" dirty="0" smtClean="0">
              <a:cs typeface="Times New Roman" pitchFamily="18" charset="0"/>
            </a:endParaRPr>
          </a:p>
          <a:p>
            <a:pPr lvl="1">
              <a:buFont typeface="Arial" charset="0"/>
              <a:buChar char="•"/>
              <a:defRPr/>
            </a:pPr>
            <a:r>
              <a:rPr lang="tr-TR" altLang="tr-TR" dirty="0" smtClean="0">
                <a:cs typeface="Times New Roman" pitchFamily="18" charset="0"/>
              </a:rPr>
              <a:t>İç kontrolün değerlendirilmesi sonucunda alınması gereken önlemler belirlenmeli ve bir eylem planı çerçevesinde uygulanmalıdır.</a:t>
            </a:r>
          </a:p>
          <a:p>
            <a:endParaRPr lang="tr-TR" sz="1800" dirty="0" smtClean="0">
              <a:cs typeface="Arial" pitchFamily="34" charset="0"/>
            </a:endParaRPr>
          </a:p>
        </p:txBody>
      </p:sp>
      <p:sp>
        <p:nvSpPr>
          <p:cNvPr id="4" name="3 Altbilgi Yer Tutucusu"/>
          <p:cNvSpPr>
            <a:spLocks noGrp="1"/>
          </p:cNvSpPr>
          <p:nvPr>
            <p:ph type="ftr" sz="quarter" idx="11"/>
          </p:nvPr>
        </p:nvSpPr>
        <p:spPr>
          <a:xfrm>
            <a:off x="2667000" y="6356350"/>
            <a:ext cx="4476768"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2796350"/>
          </a:xfrm>
        </p:spPr>
        <p:txBody>
          <a:bodyPr/>
          <a:lstStyle/>
          <a:p>
            <a:pPr algn="ctr"/>
            <a:r>
              <a:rPr lang="tr-TR" dirty="0" smtClean="0"/>
              <a:t>DİNLEDİĞİNİZ İÇİN TEŞEKKÜRLER.</a:t>
            </a:r>
            <a:endParaRPr lang="tr-TR" dirty="0"/>
          </a:p>
        </p:txBody>
      </p:sp>
      <p:sp>
        <p:nvSpPr>
          <p:cNvPr id="3" name="2 İçerik Yer Tutucusu"/>
          <p:cNvSpPr>
            <a:spLocks noGrp="1"/>
          </p:cNvSpPr>
          <p:nvPr>
            <p:ph idx="1"/>
          </p:nvPr>
        </p:nvSpPr>
        <p:spPr>
          <a:xfrm>
            <a:off x="457200" y="4143380"/>
            <a:ext cx="8229600" cy="2181220"/>
          </a:xfrm>
        </p:spPr>
        <p:txBody>
          <a:bodyPr>
            <a:normAutofit fontScale="92500" lnSpcReduction="20000"/>
          </a:bodyPr>
          <a:lstStyle/>
          <a:p>
            <a:r>
              <a:rPr lang="tr-TR" sz="2400" u="sng" dirty="0" smtClean="0"/>
              <a:t>Yararlanılan Kaynaklar:</a:t>
            </a:r>
          </a:p>
          <a:p>
            <a:r>
              <a:rPr lang="tr-TR" sz="1800" dirty="0" smtClean="0">
                <a:cs typeface="Arial" pitchFamily="34" charset="0"/>
              </a:rPr>
              <a:t>26.12.2007 Tarih ve 26738 sayılı Resmi Gazetede yayımlanan Kamu İç Kontrol Standartları Tebliği</a:t>
            </a:r>
          </a:p>
          <a:p>
            <a:r>
              <a:rPr lang="tr-TR" sz="1800" dirty="0" smtClean="0">
                <a:cs typeface="Arial" pitchFamily="34" charset="0"/>
              </a:rPr>
              <a:t>Kamu İç Kontrol Rehberi (</a:t>
            </a:r>
            <a:r>
              <a:rPr lang="tr-TR" sz="1800" dirty="0" smtClean="0"/>
              <a:t>Avrupa Birliği tarafından finanse edilen TR07-IBFI-02 numaralı Eşleştirme Projesi kapsamında hazırlanmıştır.)</a:t>
            </a:r>
          </a:p>
          <a:p>
            <a:r>
              <a:rPr lang="tr-TR" sz="1800" dirty="0" smtClean="0">
                <a:cs typeface="Arial" pitchFamily="34" charset="0"/>
              </a:rPr>
              <a:t>Fadıl </a:t>
            </a:r>
            <a:r>
              <a:rPr lang="tr-TR" sz="1800" dirty="0" err="1" smtClean="0">
                <a:cs typeface="Arial" pitchFamily="34" charset="0"/>
              </a:rPr>
              <a:t>Tunçel</a:t>
            </a:r>
            <a:r>
              <a:rPr lang="tr-TR" sz="1800" dirty="0" smtClean="0">
                <a:cs typeface="Arial" pitchFamily="34" charset="0"/>
              </a:rPr>
              <a:t>, Kamu İç Kontrol Standartları Sunumu, Uludağ Üniversitesi</a:t>
            </a:r>
          </a:p>
          <a:p>
            <a:r>
              <a:rPr lang="tr-TR" sz="1800" dirty="0" smtClean="0">
                <a:cs typeface="Arial" pitchFamily="34" charset="0"/>
              </a:rPr>
              <a:t>Abdullah Ateş, Sibel </a:t>
            </a:r>
            <a:r>
              <a:rPr lang="tr-TR" sz="1800" dirty="0" err="1" smtClean="0">
                <a:cs typeface="Arial" pitchFamily="34" charset="0"/>
              </a:rPr>
              <a:t>Özsoysal</a:t>
            </a:r>
            <a:r>
              <a:rPr lang="tr-TR" sz="1800" dirty="0" smtClean="0">
                <a:cs typeface="Arial" pitchFamily="34" charset="0"/>
              </a:rPr>
              <a:t>, Kamu İç Kontrol Standartları Sunumu, 2009, İstanbul Üniversitesi</a:t>
            </a:r>
          </a:p>
        </p:txBody>
      </p:sp>
      <p:sp>
        <p:nvSpPr>
          <p:cNvPr id="4" name="3 Altbilgi Yer Tutucusu"/>
          <p:cNvSpPr>
            <a:spLocks noGrp="1"/>
          </p:cNvSpPr>
          <p:nvPr>
            <p:ph type="ftr" sz="quarter" idx="11"/>
          </p:nvPr>
        </p:nvSpPr>
        <p:spPr>
          <a:xfrm>
            <a:off x="2667000" y="6356350"/>
            <a:ext cx="4833958"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4800" dirty="0" smtClean="0"/>
              <a:t>Kamu İç Kontrol Standartları</a:t>
            </a:r>
            <a:endParaRPr lang="tr-TR" dirty="0"/>
          </a:p>
        </p:txBody>
      </p:sp>
      <p:sp>
        <p:nvSpPr>
          <p:cNvPr id="3" name="2 İçerik Yer Tutucusu"/>
          <p:cNvSpPr>
            <a:spLocks noGrp="1"/>
          </p:cNvSpPr>
          <p:nvPr>
            <p:ph idx="1"/>
          </p:nvPr>
        </p:nvSpPr>
        <p:spPr/>
        <p:txBody>
          <a:bodyPr/>
          <a:lstStyle/>
          <a:p>
            <a:r>
              <a:rPr lang="tr-TR" dirty="0" smtClean="0"/>
              <a:t>İç kontrol sisteminin uygulama esnasında başvurduğu temel ilkelerdir. </a:t>
            </a:r>
          </a:p>
          <a:p>
            <a:r>
              <a:rPr lang="tr-TR" dirty="0" smtClean="0"/>
              <a:t>Standartlar, kontrol sürecinde en önemli faktördür. </a:t>
            </a:r>
          </a:p>
          <a:p>
            <a:r>
              <a:rPr lang="tr-TR" dirty="0" smtClean="0"/>
              <a:t>İç kontrol sisteminin belirlenmiş esaslara uyumlu olarak yürütülmesini sağlar ve uygulamaya yönelik öneriler içerir. </a:t>
            </a:r>
          </a:p>
          <a:p>
            <a:r>
              <a:rPr lang="tr-TR" dirty="0" smtClean="0"/>
              <a:t>İç kontrol sistemine yönelik açıklamalar içerdiğinden sistemin işleyişinin çalışanlar ve yöneticiler tarafından daha iyi anlaşılmasını sağlar.</a:t>
            </a:r>
            <a:endParaRPr lang="tr-TR" dirty="0"/>
          </a:p>
        </p:txBody>
      </p:sp>
      <p:sp>
        <p:nvSpPr>
          <p:cNvPr id="4" name="3 Altbilgi Yer Tutucusu"/>
          <p:cNvSpPr>
            <a:spLocks noGrp="1"/>
          </p:cNvSpPr>
          <p:nvPr>
            <p:ph type="ftr" sz="quarter" idx="11"/>
          </p:nvPr>
        </p:nvSpPr>
        <p:spPr>
          <a:xfrm>
            <a:off x="2667000" y="6356350"/>
            <a:ext cx="4548206"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altLang="tr-TR" sz="4500" dirty="0" smtClean="0">
                <a:cs typeface="Times New Roman" pitchFamily="18" charset="0"/>
              </a:rPr>
              <a:t>Kamu İç Kontrol Standartlarının Yasal Dayanakları</a:t>
            </a:r>
            <a:endParaRPr lang="tr-TR" sz="4500" dirty="0"/>
          </a:p>
        </p:txBody>
      </p:sp>
      <p:sp>
        <p:nvSpPr>
          <p:cNvPr id="3" name="2 İçerik Yer Tutucusu"/>
          <p:cNvSpPr>
            <a:spLocks noGrp="1"/>
          </p:cNvSpPr>
          <p:nvPr>
            <p:ph idx="1"/>
          </p:nvPr>
        </p:nvSpPr>
        <p:spPr>
          <a:xfrm>
            <a:off x="457200" y="1935480"/>
            <a:ext cx="8229600" cy="4136726"/>
          </a:xfrm>
        </p:spPr>
        <p:txBody>
          <a:bodyPr>
            <a:noAutofit/>
          </a:bodyPr>
          <a:lstStyle/>
          <a:p>
            <a:pPr marL="514350" indent="-514350">
              <a:buFont typeface="+mj-lt"/>
              <a:buAutoNum type="arabicPeriod"/>
            </a:pPr>
            <a:r>
              <a:rPr lang="tr-TR" altLang="tr-TR" sz="2200" dirty="0" smtClean="0"/>
              <a:t>5018 Sayılı Kanun gereği 31.12.2005 tarihinde yayımlanan</a:t>
            </a:r>
            <a:r>
              <a:rPr lang="tr-TR" altLang="tr-TR" sz="2200" u="sng" dirty="0" smtClean="0"/>
              <a:t> </a:t>
            </a:r>
            <a:r>
              <a:rPr lang="tr-TR" altLang="tr-TR" sz="2200" u="sng" dirty="0" smtClean="0">
                <a:cs typeface="Times New Roman" pitchFamily="18" charset="0"/>
              </a:rPr>
              <a:t>İç Kontrol ve Ön Mali Kontrole İlişkin Usul ve Esasları</a:t>
            </a:r>
            <a:r>
              <a:rPr lang="tr-TR" altLang="tr-TR" sz="2200" dirty="0" smtClean="0">
                <a:cs typeface="Times New Roman" pitchFamily="18" charset="0"/>
              </a:rPr>
              <a:t>n 5. maddesinde; İç Kontrol Standartlarının, merkezi uyumlaştırma görevi çerçevesinde Maliye Bakanlığı tarafından belirleneceği ve yayımlanacağı ifade edilmiştir.</a:t>
            </a:r>
          </a:p>
          <a:p>
            <a:pPr marL="514350" indent="-514350">
              <a:buFont typeface="+mj-lt"/>
              <a:buAutoNum type="arabicPeriod"/>
            </a:pPr>
            <a:r>
              <a:rPr lang="tr-TR" altLang="tr-TR" sz="2200" dirty="0" smtClean="0">
                <a:cs typeface="Times New Roman" pitchFamily="18" charset="0"/>
              </a:rPr>
              <a:t>Bu doğrultuda hazırlanan </a:t>
            </a:r>
            <a:r>
              <a:rPr lang="tr-TR" altLang="tr-TR" sz="2200" u="sng" dirty="0" smtClean="0">
                <a:cs typeface="Times New Roman" pitchFamily="18" charset="0"/>
              </a:rPr>
              <a:t>Kamu İç Kontrol Standartları Tebliği </a:t>
            </a:r>
            <a:r>
              <a:rPr lang="tr-TR" altLang="tr-TR" sz="2200" dirty="0" smtClean="0">
                <a:cs typeface="Times New Roman" pitchFamily="18" charset="0"/>
              </a:rPr>
              <a:t>26.12.2007 tarihinde Resmi Gazete’de yayımlanmıştır. </a:t>
            </a:r>
          </a:p>
          <a:p>
            <a:pPr marL="514350" indent="-514350">
              <a:buFont typeface="+mj-lt"/>
              <a:buAutoNum type="arabicPeriod"/>
            </a:pPr>
            <a:r>
              <a:rPr lang="tr-TR" altLang="tr-TR" sz="2200" dirty="0" smtClean="0">
                <a:cs typeface="Times New Roman" pitchFamily="18" charset="0"/>
              </a:rPr>
              <a:t>Söz konusu düzenlemeler doğrultusunda Maliye Bakanlığı BÜMKO tarafından hazırlanan </a:t>
            </a:r>
            <a:r>
              <a:rPr lang="tr-TR" altLang="tr-TR" sz="2200" u="sng" dirty="0" smtClean="0">
                <a:cs typeface="Times New Roman" pitchFamily="18" charset="0"/>
              </a:rPr>
              <a:t>Kamu İç Kontrol Standartlarına Uyum Eylem Planı Rehberi</a:t>
            </a:r>
            <a:r>
              <a:rPr lang="tr-TR" altLang="tr-TR" sz="2200" dirty="0" smtClean="0">
                <a:cs typeface="Times New Roman" pitchFamily="18" charset="0"/>
              </a:rPr>
              <a:t> yayınlanmıştır.</a:t>
            </a:r>
            <a:endParaRPr lang="tr-TR" sz="2200" dirty="0"/>
          </a:p>
        </p:txBody>
      </p:sp>
      <p:sp>
        <p:nvSpPr>
          <p:cNvPr id="4" name="3 Altbilgi Yer Tutucusu"/>
          <p:cNvSpPr>
            <a:spLocks noGrp="1"/>
          </p:cNvSpPr>
          <p:nvPr>
            <p:ph type="ftr" sz="quarter" idx="11"/>
          </p:nvPr>
        </p:nvSpPr>
        <p:spPr>
          <a:xfrm>
            <a:off x="2667000" y="6356350"/>
            <a:ext cx="4762520"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altLang="tr-TR" sz="2800" dirty="0" smtClean="0">
                <a:cs typeface="Times New Roman" pitchFamily="18" charset="0"/>
              </a:rPr>
              <a:t>Kamu İdarelerinde iç kontrol sisteminin oluşturulması, uygulanması, izlenmesi ve geliştirilmesi amacıyla COSO modeline uygun olarak; </a:t>
            </a:r>
          </a:p>
          <a:p>
            <a:r>
              <a:rPr lang="tr-TR" altLang="tr-TR" sz="2800" dirty="0" smtClean="0">
                <a:cs typeface="Times New Roman" pitchFamily="18" charset="0"/>
              </a:rPr>
              <a:t>5 İç kontrol bileşeni,</a:t>
            </a:r>
          </a:p>
          <a:p>
            <a:r>
              <a:rPr lang="tr-TR" altLang="tr-TR" sz="2800" dirty="0" smtClean="0">
                <a:cs typeface="Times New Roman" pitchFamily="18" charset="0"/>
              </a:rPr>
              <a:t>18 standardı,</a:t>
            </a:r>
          </a:p>
          <a:p>
            <a:r>
              <a:rPr lang="tr-TR" altLang="tr-TR" sz="2800" dirty="0" smtClean="0">
                <a:cs typeface="Times New Roman" pitchFamily="18" charset="0"/>
              </a:rPr>
              <a:t>79 genel şartı bulunmaktadır.</a:t>
            </a:r>
            <a:endParaRPr lang="tr-TR" dirty="0"/>
          </a:p>
        </p:txBody>
      </p:sp>
      <p:sp>
        <p:nvSpPr>
          <p:cNvPr id="4" name="1 Başlık"/>
          <p:cNvSpPr>
            <a:spLocks noGrp="1"/>
          </p:cNvSpPr>
          <p:nvPr>
            <p:ph type="title"/>
          </p:nvPr>
        </p:nvSpPr>
        <p:spPr>
          <a:xfrm>
            <a:off x="500034" y="714356"/>
            <a:ext cx="8229600" cy="1143000"/>
          </a:xfrm>
        </p:spPr>
        <p:txBody>
          <a:bodyPr>
            <a:noAutofit/>
          </a:bodyPr>
          <a:lstStyle/>
          <a:p>
            <a:pPr algn="ctr"/>
            <a:r>
              <a:rPr lang="tr-TR" altLang="tr-TR" sz="4400" dirty="0" smtClean="0">
                <a:cs typeface="Times New Roman" pitchFamily="18" charset="0"/>
              </a:rPr>
              <a:t>Kamu İç Kontrol </a:t>
            </a:r>
            <a:r>
              <a:rPr lang="tr-TR" altLang="tr-TR" sz="4400" dirty="0" smtClean="0"/>
              <a:t>Bileşenleri, Standartlar ve Genel Şartlar</a:t>
            </a:r>
            <a:endParaRPr lang="tr-TR" sz="4400" dirty="0"/>
          </a:p>
        </p:txBody>
      </p:sp>
      <p:sp>
        <p:nvSpPr>
          <p:cNvPr id="5" name="4 Altbilgi Yer Tutucusu"/>
          <p:cNvSpPr>
            <a:spLocks noGrp="1"/>
          </p:cNvSpPr>
          <p:nvPr>
            <p:ph type="ftr" sz="quarter" idx="11"/>
          </p:nvPr>
        </p:nvSpPr>
        <p:spPr>
          <a:xfrm>
            <a:off x="2667000" y="6356350"/>
            <a:ext cx="4976834"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0"/>
            <a:ext cx="8229600" cy="857272"/>
          </a:xfrm>
        </p:spPr>
        <p:txBody>
          <a:bodyPr>
            <a:normAutofit/>
          </a:bodyPr>
          <a:lstStyle/>
          <a:p>
            <a:pPr algn="ctr"/>
            <a:r>
              <a:rPr lang="tr-TR" sz="3600" dirty="0" smtClean="0"/>
              <a:t>KAMU İÇ KONTROL STANDARTLARI ŞEMASI</a:t>
            </a:r>
            <a:endParaRPr lang="tr-TR" sz="3600" dirty="0"/>
          </a:p>
        </p:txBody>
      </p:sp>
      <p:pic>
        <p:nvPicPr>
          <p:cNvPr id="4" name="Picture 2"/>
          <p:cNvPicPr>
            <a:picLocks noGrp="1" noChangeAspect="1" noChangeArrowheads="1"/>
          </p:cNvPicPr>
          <p:nvPr>
            <p:ph idx="1"/>
          </p:nvPr>
        </p:nvPicPr>
        <p:blipFill>
          <a:blip r:embed="rId2"/>
          <a:srcRect/>
          <a:stretch>
            <a:fillRect/>
          </a:stretch>
        </p:blipFill>
        <p:spPr bwMode="auto">
          <a:xfrm>
            <a:off x="357158" y="1000108"/>
            <a:ext cx="8358245" cy="5324492"/>
          </a:xfrm>
          <a:prstGeom prst="rect">
            <a:avLst/>
          </a:prstGeom>
          <a:noFill/>
          <a:ln w="9525">
            <a:solidFill>
              <a:schemeClr val="tx1"/>
            </a:solidFill>
            <a:miter lim="800000"/>
            <a:headEnd/>
            <a:tailEnd/>
          </a:ln>
        </p:spPr>
      </p:pic>
      <p:sp>
        <p:nvSpPr>
          <p:cNvPr id="5" name="4 Altbilgi Yer Tutucusu"/>
          <p:cNvSpPr>
            <a:spLocks noGrp="1"/>
          </p:cNvSpPr>
          <p:nvPr>
            <p:ph type="ftr" sz="quarter" idx="11"/>
          </p:nvPr>
        </p:nvSpPr>
        <p:spPr>
          <a:xfrm>
            <a:off x="2667000" y="6356350"/>
            <a:ext cx="4833958"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214290"/>
            <a:ext cx="8229600" cy="857256"/>
          </a:xfrm>
        </p:spPr>
        <p:txBody>
          <a:bodyPr>
            <a:normAutofit/>
          </a:bodyPr>
          <a:lstStyle/>
          <a:p>
            <a:r>
              <a:rPr lang="tr-TR" altLang="tr-TR" sz="4400" dirty="0" smtClean="0"/>
              <a:t>Bileşen1: Kontrol Ortamı </a:t>
            </a:r>
            <a:r>
              <a:rPr lang="tr-TR" altLang="tr-TR" sz="4400" dirty="0" smtClean="0"/>
              <a:t>Standardı</a:t>
            </a:r>
            <a:endParaRPr lang="tr-TR" sz="4400" dirty="0"/>
          </a:p>
        </p:txBody>
      </p:sp>
      <p:sp>
        <p:nvSpPr>
          <p:cNvPr id="3" name="2 İçerik Yer Tutucusu"/>
          <p:cNvSpPr>
            <a:spLocks noGrp="1"/>
          </p:cNvSpPr>
          <p:nvPr>
            <p:ph idx="1"/>
          </p:nvPr>
        </p:nvSpPr>
        <p:spPr>
          <a:xfrm>
            <a:off x="457200" y="1285860"/>
            <a:ext cx="5186370" cy="5038740"/>
          </a:xfrm>
        </p:spPr>
        <p:txBody>
          <a:bodyPr>
            <a:normAutofit fontScale="92500" lnSpcReduction="10000"/>
          </a:bodyPr>
          <a:lstStyle/>
          <a:p>
            <a:pPr marL="0" indent="0">
              <a:buFont typeface="Wingdings" pitchFamily="2" charset="2"/>
              <a:buNone/>
              <a:defRPr/>
            </a:pPr>
            <a:r>
              <a:rPr lang="tr-TR" altLang="tr-TR" sz="2400" dirty="0" smtClean="0"/>
              <a:t>Kontrol ortamı standardı;</a:t>
            </a:r>
          </a:p>
          <a:p>
            <a:pPr marL="0" indent="0">
              <a:buFont typeface="Wingdings" pitchFamily="2" charset="2"/>
              <a:buNone/>
              <a:defRPr/>
            </a:pPr>
            <a:endParaRPr lang="tr-TR" altLang="tr-TR" sz="2400" dirty="0" smtClean="0"/>
          </a:p>
          <a:p>
            <a:pPr marL="0" indent="0">
              <a:buFont typeface="Wingdings" pitchFamily="2" charset="2"/>
              <a:buNone/>
              <a:defRPr/>
            </a:pPr>
            <a:r>
              <a:rPr lang="tr-TR" sz="2400" dirty="0" smtClean="0"/>
              <a:t>Kontrol ortamı, iç kontrolün diğer unsurlarına temel teşkil eden genel bir çerçeve olup, </a:t>
            </a:r>
          </a:p>
          <a:p>
            <a:pPr marL="0" indent="0">
              <a:buFont typeface="Wingdings" pitchFamily="2" charset="2"/>
              <a:buNone/>
              <a:defRPr/>
            </a:pPr>
            <a:r>
              <a:rPr lang="tr-TR" sz="2400" u="sng" dirty="0" smtClean="0"/>
              <a:t>kişisel ve mesleki dürüstlük, </a:t>
            </a:r>
          </a:p>
          <a:p>
            <a:pPr marL="0" indent="0">
              <a:buFont typeface="Wingdings" pitchFamily="2" charset="2"/>
              <a:buNone/>
              <a:defRPr/>
            </a:pPr>
            <a:r>
              <a:rPr lang="tr-TR" sz="2400" u="sng" dirty="0" smtClean="0"/>
              <a:t>yönetim ve personelin etik değerleri, </a:t>
            </a:r>
            <a:endParaRPr lang="tr-TR" sz="2400" u="sng" dirty="0" smtClean="0"/>
          </a:p>
          <a:p>
            <a:pPr marL="0" indent="0">
              <a:buFont typeface="Wingdings" pitchFamily="2" charset="2"/>
              <a:buNone/>
              <a:defRPr/>
            </a:pPr>
            <a:r>
              <a:rPr lang="tr-TR" sz="2400" u="sng" dirty="0" smtClean="0"/>
              <a:t>iç </a:t>
            </a:r>
            <a:r>
              <a:rPr lang="tr-TR" sz="2400" u="sng" dirty="0" smtClean="0"/>
              <a:t>kontrole yönelik destekleyici tutum, </a:t>
            </a:r>
          </a:p>
          <a:p>
            <a:pPr marL="0" indent="0">
              <a:buFont typeface="Wingdings" pitchFamily="2" charset="2"/>
              <a:buNone/>
              <a:defRPr/>
            </a:pPr>
            <a:r>
              <a:rPr lang="tr-TR" sz="2400" u="sng" dirty="0" smtClean="0"/>
              <a:t>mesleki yeterlilik, </a:t>
            </a:r>
          </a:p>
          <a:p>
            <a:pPr marL="0" indent="0">
              <a:buFont typeface="Wingdings" pitchFamily="2" charset="2"/>
              <a:buNone/>
              <a:defRPr/>
            </a:pPr>
            <a:r>
              <a:rPr lang="tr-TR" sz="2400" u="sng" dirty="0" err="1" smtClean="0"/>
              <a:t>organizasyonel</a:t>
            </a:r>
            <a:r>
              <a:rPr lang="tr-TR" sz="2400" u="sng" dirty="0" smtClean="0"/>
              <a:t> yapı, </a:t>
            </a:r>
          </a:p>
          <a:p>
            <a:pPr marL="0" indent="0">
              <a:buFont typeface="Wingdings" pitchFamily="2" charset="2"/>
              <a:buNone/>
              <a:defRPr/>
            </a:pPr>
            <a:r>
              <a:rPr lang="tr-TR" sz="2400" u="sng" dirty="0" smtClean="0"/>
              <a:t>insan kaynakları politikaları ve uygulamaları ile </a:t>
            </a:r>
          </a:p>
          <a:p>
            <a:pPr marL="0" indent="0">
              <a:buFont typeface="Wingdings" pitchFamily="2" charset="2"/>
              <a:buNone/>
              <a:defRPr/>
            </a:pPr>
            <a:r>
              <a:rPr lang="tr-TR" sz="2400" u="sng" dirty="0" smtClean="0"/>
              <a:t>yönetim felsefesi ve iş yapma tarzına ilişkin </a:t>
            </a:r>
            <a:r>
              <a:rPr lang="tr-TR" sz="2400" dirty="0" smtClean="0"/>
              <a:t>hususları kapsar.</a:t>
            </a:r>
            <a:endParaRPr lang="tr-TR" altLang="tr-TR" sz="2400" dirty="0" smtClean="0"/>
          </a:p>
          <a:p>
            <a:pPr>
              <a:buNone/>
            </a:pPr>
            <a:endParaRPr lang="tr-TR" dirty="0"/>
          </a:p>
        </p:txBody>
      </p:sp>
      <p:sp>
        <p:nvSpPr>
          <p:cNvPr id="4" name="2 İçerik Yer Tutucusu"/>
          <p:cNvSpPr txBox="1">
            <a:spLocks/>
          </p:cNvSpPr>
          <p:nvPr/>
        </p:nvSpPr>
        <p:spPr>
          <a:xfrm>
            <a:off x="5715008" y="1357298"/>
            <a:ext cx="3214710" cy="4967302"/>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vert="horz">
            <a:normAutofit fontScale="92500" lnSpcReduction="10000"/>
          </a:bodyPr>
          <a:lstStyle/>
          <a:p>
            <a:pPr marL="0" marR="0" lvl="0" indent="0" algn="l" defTabSz="914400" rtl="0" eaLnBrk="1" fontAlgn="auto" latinLnBrk="0" hangingPunct="1">
              <a:lnSpc>
                <a:spcPct val="100000"/>
              </a:lnSpc>
              <a:spcBef>
                <a:spcPct val="20000"/>
              </a:spcBef>
              <a:spcAft>
                <a:spcPts val="0"/>
              </a:spcAft>
              <a:buClr>
                <a:schemeClr val="accent3"/>
              </a:buClr>
              <a:buSzPct val="95000"/>
              <a:buFont typeface="Wingdings" pitchFamily="2" charset="2"/>
              <a:buNone/>
              <a:tabLst/>
              <a:defRPr/>
            </a:pPr>
            <a:r>
              <a:rPr kumimoji="0" lang="tr-TR" altLang="tr-TR" sz="2200" b="0" i="0" u="none" strike="noStrike" kern="1200" cap="none" spc="0" normalizeH="0" baseline="0" noProof="0" dirty="0" smtClean="0">
                <a:ln>
                  <a:noFill/>
                </a:ln>
                <a:solidFill>
                  <a:schemeClr val="tx1"/>
                </a:solidFill>
                <a:effectLst/>
                <a:uLnTx/>
                <a:uFillTx/>
                <a:latin typeface="Arial" pitchFamily="34" charset="0"/>
                <a:cs typeface="Arial" pitchFamily="34" charset="0"/>
              </a:rPr>
              <a:t>KONTROL ORTAMI </a:t>
            </a:r>
            <a:r>
              <a:rPr lang="tr-TR" altLang="tr-TR" sz="2200" dirty="0" smtClean="0">
                <a:latin typeface="Arial" pitchFamily="34" charset="0"/>
                <a:cs typeface="Arial" pitchFamily="34" charset="0"/>
              </a:rPr>
              <a:t>S</a:t>
            </a:r>
            <a:r>
              <a:rPr kumimoji="0" lang="tr-TR" altLang="tr-TR" sz="2200" b="0" i="0" u="none" strike="noStrike" kern="1200" cap="none" spc="0" normalizeH="0" baseline="0" noProof="0" dirty="0" smtClean="0">
                <a:ln>
                  <a:noFill/>
                </a:ln>
                <a:solidFill>
                  <a:schemeClr val="tx1"/>
                </a:solidFill>
                <a:effectLst/>
                <a:uLnTx/>
                <a:uFillTx/>
                <a:latin typeface="Arial" pitchFamily="34" charset="0"/>
                <a:cs typeface="Arial" pitchFamily="34" charset="0"/>
              </a:rPr>
              <a:t>TANDARTLARI</a:t>
            </a:r>
          </a:p>
          <a:p>
            <a:pPr marL="274320" lvl="0" indent="-274320">
              <a:spcBef>
                <a:spcPct val="20000"/>
              </a:spcBef>
              <a:buClr>
                <a:schemeClr val="accent3"/>
              </a:buClr>
              <a:buSzPct val="95000"/>
              <a:buFont typeface="Arial" pitchFamily="34" charset="0"/>
              <a:buChar char="•"/>
              <a:defRPr/>
            </a:pPr>
            <a:r>
              <a:rPr lang="tr-TR" altLang="tr-TR" sz="2200" dirty="0" smtClean="0">
                <a:effectLst>
                  <a:outerShdw blurRad="38100" dist="38100" dir="2700000" algn="tl">
                    <a:srgbClr val="000000">
                      <a:alpha val="43137"/>
                    </a:srgbClr>
                  </a:outerShdw>
                </a:effectLst>
                <a:latin typeface="Arial" pitchFamily="34" charset="0"/>
                <a:cs typeface="Arial" pitchFamily="34" charset="0"/>
              </a:rPr>
              <a:t>Standart </a:t>
            </a:r>
            <a:r>
              <a:rPr lang="tr-TR" altLang="tr-TR" sz="2200" dirty="0">
                <a:effectLst>
                  <a:outerShdw blurRad="38100" dist="38100" dir="2700000" algn="tl">
                    <a:srgbClr val="000000">
                      <a:alpha val="43137"/>
                    </a:srgbClr>
                  </a:outerShdw>
                </a:effectLst>
                <a:latin typeface="Arial" pitchFamily="34" charset="0"/>
                <a:cs typeface="Arial" pitchFamily="34" charset="0"/>
              </a:rPr>
              <a:t>1: Etik Değerler ve Dürüstlük, </a:t>
            </a:r>
          </a:p>
          <a:p>
            <a:pPr marL="274320" lvl="0" indent="-274320">
              <a:spcBef>
                <a:spcPct val="20000"/>
              </a:spcBef>
              <a:buClr>
                <a:schemeClr val="accent3"/>
              </a:buClr>
              <a:buSzPct val="95000"/>
              <a:buFont typeface="Arial" pitchFamily="34" charset="0"/>
              <a:buChar char="•"/>
              <a:defRPr/>
            </a:pPr>
            <a:r>
              <a:rPr lang="tr-TR" altLang="tr-TR" sz="2200" dirty="0">
                <a:effectLst>
                  <a:outerShdw blurRad="38100" dist="38100" dir="2700000" algn="tl">
                    <a:srgbClr val="000000">
                      <a:alpha val="43137"/>
                    </a:srgbClr>
                  </a:outerShdw>
                </a:effectLst>
                <a:latin typeface="Arial" pitchFamily="34" charset="0"/>
                <a:cs typeface="Arial" pitchFamily="34" charset="0"/>
              </a:rPr>
              <a:t>Standart 2: Misyon, Organizasyon Yapısı ve Görevler, </a:t>
            </a:r>
          </a:p>
          <a:p>
            <a:pPr marL="274320" lvl="0" indent="-274320">
              <a:spcBef>
                <a:spcPct val="20000"/>
              </a:spcBef>
              <a:buClr>
                <a:schemeClr val="accent3"/>
              </a:buClr>
              <a:buSzPct val="95000"/>
              <a:buFont typeface="Arial" pitchFamily="34" charset="0"/>
              <a:buChar char="•"/>
              <a:defRPr/>
            </a:pPr>
            <a:r>
              <a:rPr lang="tr-TR" altLang="tr-TR" sz="2200" dirty="0">
                <a:effectLst>
                  <a:outerShdw blurRad="38100" dist="38100" dir="2700000" algn="tl">
                    <a:srgbClr val="000000">
                      <a:alpha val="43137"/>
                    </a:srgbClr>
                  </a:outerShdw>
                </a:effectLst>
                <a:latin typeface="Arial" pitchFamily="34" charset="0"/>
                <a:cs typeface="Arial" pitchFamily="34" charset="0"/>
              </a:rPr>
              <a:t>Standart 3: Personelin Yeterliliği ve Performansı, </a:t>
            </a:r>
          </a:p>
          <a:p>
            <a:pPr marL="274320" lvl="0" indent="-274320">
              <a:spcBef>
                <a:spcPct val="20000"/>
              </a:spcBef>
              <a:buClr>
                <a:schemeClr val="accent3"/>
              </a:buClr>
              <a:buSzPct val="95000"/>
              <a:buFont typeface="Arial" pitchFamily="34" charset="0"/>
              <a:buChar char="•"/>
              <a:defRPr/>
            </a:pPr>
            <a:r>
              <a:rPr lang="tr-TR" altLang="tr-TR" sz="2200" dirty="0">
                <a:effectLst>
                  <a:outerShdw blurRad="38100" dist="38100" dir="2700000" algn="tl">
                    <a:srgbClr val="000000">
                      <a:alpha val="43137"/>
                    </a:srgbClr>
                  </a:outerShdw>
                </a:effectLst>
                <a:latin typeface="Arial" pitchFamily="34" charset="0"/>
                <a:cs typeface="Arial" pitchFamily="34" charset="0"/>
              </a:rPr>
              <a:t>Standart 4: Yetki Devri </a:t>
            </a:r>
          </a:p>
          <a:p>
            <a:pPr lvl="0">
              <a:spcBef>
                <a:spcPct val="20000"/>
              </a:spcBef>
              <a:buClr>
                <a:schemeClr val="accent3"/>
              </a:buClr>
              <a:buSzPct val="95000"/>
              <a:defRPr/>
            </a:pPr>
            <a:endParaRPr lang="tr-TR" altLang="tr-TR" sz="2200" dirty="0" smtClean="0">
              <a:latin typeface="Arial" pitchFamily="34" charset="0"/>
              <a:cs typeface="Arial" pitchFamily="34" charset="0"/>
            </a:endParaRPr>
          </a:p>
          <a:p>
            <a:pPr lvl="0">
              <a:spcBef>
                <a:spcPct val="20000"/>
              </a:spcBef>
              <a:buClr>
                <a:schemeClr val="accent3"/>
              </a:buClr>
              <a:buSzPct val="95000"/>
              <a:defRPr/>
            </a:pPr>
            <a:endParaRPr lang="tr-TR" altLang="tr-TR" sz="2200" dirty="0">
              <a:latin typeface="Arial" pitchFamily="34" charset="0"/>
              <a:cs typeface="Arial" pitchFamily="34" charset="0"/>
            </a:endParaRPr>
          </a:p>
          <a:p>
            <a:pPr lvl="0">
              <a:spcBef>
                <a:spcPct val="20000"/>
              </a:spcBef>
              <a:buClr>
                <a:schemeClr val="accent3"/>
              </a:buClr>
              <a:buSzPct val="95000"/>
              <a:defRPr/>
            </a:pPr>
            <a:r>
              <a:rPr lang="tr-TR" altLang="tr-TR" sz="2200" dirty="0" smtClean="0">
                <a:latin typeface="Arial" pitchFamily="34" charset="0"/>
                <a:cs typeface="Arial" pitchFamily="34" charset="0"/>
              </a:rPr>
              <a:t>4 başlık altında 26 </a:t>
            </a:r>
            <a:r>
              <a:rPr lang="tr-TR" altLang="tr-TR" sz="2200" dirty="0">
                <a:latin typeface="Arial" pitchFamily="34" charset="0"/>
                <a:cs typeface="Arial" pitchFamily="34" charset="0"/>
              </a:rPr>
              <a:t>genel şarttan oluşmaktadır. </a:t>
            </a:r>
          </a:p>
          <a:p>
            <a:pPr marL="0" marR="0" lvl="0" indent="0" algn="l" defTabSz="914400" rtl="0" eaLnBrk="1" fontAlgn="auto" latinLnBrk="0" hangingPunct="1">
              <a:lnSpc>
                <a:spcPct val="100000"/>
              </a:lnSpc>
              <a:spcBef>
                <a:spcPct val="20000"/>
              </a:spcBef>
              <a:spcAft>
                <a:spcPts val="0"/>
              </a:spcAft>
              <a:buClr>
                <a:schemeClr val="accent3"/>
              </a:buClr>
              <a:buSzPct val="95000"/>
              <a:buFont typeface="Wingdings" pitchFamily="2" charset="2"/>
              <a:buNone/>
              <a:tabLst/>
              <a:defRPr/>
            </a:pPr>
            <a:endParaRPr kumimoji="0" lang="tr-TR" altLang="tr-TR" sz="2400"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tr-TR"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4 Altbilgi Yer Tutucusu"/>
          <p:cNvSpPr>
            <a:spLocks noGrp="1"/>
          </p:cNvSpPr>
          <p:nvPr>
            <p:ph type="ftr" sz="quarter" idx="11"/>
          </p:nvPr>
        </p:nvSpPr>
        <p:spPr>
          <a:xfrm>
            <a:off x="2667000" y="6356350"/>
            <a:ext cx="4691082"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1142984"/>
            <a:ext cx="8229600" cy="1143000"/>
          </a:xfrm>
        </p:spPr>
        <p:txBody>
          <a:bodyPr>
            <a:normAutofit fontScale="90000"/>
          </a:bodyPr>
          <a:lstStyle/>
          <a:p>
            <a:r>
              <a:rPr lang="tr-TR" altLang="tr-TR" dirty="0" smtClean="0"/>
              <a:t>Kontrol Ortamının Temel Unsurları</a:t>
            </a:r>
            <a:br>
              <a:rPr lang="tr-TR" altLang="tr-TR" dirty="0" smtClean="0"/>
            </a:br>
            <a:endParaRPr lang="tr-TR" dirty="0"/>
          </a:p>
        </p:txBody>
      </p:sp>
      <p:sp>
        <p:nvSpPr>
          <p:cNvPr id="3" name="2 İçerik Yer Tutucusu"/>
          <p:cNvSpPr>
            <a:spLocks noGrp="1"/>
          </p:cNvSpPr>
          <p:nvPr>
            <p:ph idx="1"/>
          </p:nvPr>
        </p:nvSpPr>
        <p:spPr/>
        <p:txBody>
          <a:bodyPr/>
          <a:lstStyle/>
          <a:p>
            <a:pPr marL="0" indent="0" defTabSz="442913">
              <a:lnSpc>
                <a:spcPct val="80000"/>
              </a:lnSpc>
              <a:buNone/>
              <a:tabLst>
                <a:tab pos="536575" algn="l"/>
                <a:tab pos="631825" algn="l"/>
              </a:tabLst>
              <a:defRPr/>
            </a:pPr>
            <a:endParaRPr lang="tr-TR" altLang="tr-TR" sz="800" b="1" dirty="0" smtClean="0"/>
          </a:p>
          <a:p>
            <a:pPr marL="0" indent="0" defTabSz="442913">
              <a:lnSpc>
                <a:spcPct val="80000"/>
              </a:lnSpc>
              <a:buNone/>
              <a:tabLst>
                <a:tab pos="536575" algn="l"/>
                <a:tab pos="631825" algn="l"/>
              </a:tabLst>
              <a:defRPr/>
            </a:pPr>
            <a:r>
              <a:rPr lang="tr-TR" altLang="tr-TR" dirty="0" smtClean="0"/>
              <a:t>Kontrol ortamının temel unsuru “kurum” ve “insan” dır.</a:t>
            </a:r>
          </a:p>
          <a:p>
            <a:pPr defTabSz="442913">
              <a:lnSpc>
                <a:spcPct val="80000"/>
              </a:lnSpc>
              <a:buFont typeface="Arial" charset="0"/>
              <a:buChar char="•"/>
              <a:tabLst>
                <a:tab pos="536575" algn="l"/>
                <a:tab pos="631825" algn="l"/>
              </a:tabLst>
              <a:defRPr/>
            </a:pPr>
            <a:r>
              <a:rPr lang="tr-TR" altLang="tr-TR" dirty="0" smtClean="0"/>
              <a:t>Kişisel ve mesleki dürüstlük ilkeleri,</a:t>
            </a:r>
          </a:p>
          <a:p>
            <a:pPr defTabSz="442913">
              <a:lnSpc>
                <a:spcPct val="80000"/>
              </a:lnSpc>
              <a:buFont typeface="Arial" charset="0"/>
              <a:buChar char="•"/>
              <a:tabLst>
                <a:tab pos="536575" algn="l"/>
                <a:tab pos="631825" algn="l"/>
              </a:tabLst>
              <a:defRPr/>
            </a:pPr>
            <a:r>
              <a:rPr lang="tr-TR" altLang="tr-TR" dirty="0" smtClean="0"/>
              <a:t>Yönetimin ve personelin etik değerleri benimsemesi,</a:t>
            </a:r>
          </a:p>
          <a:p>
            <a:pPr defTabSz="442913">
              <a:lnSpc>
                <a:spcPct val="80000"/>
              </a:lnSpc>
              <a:buFont typeface="Arial" charset="0"/>
              <a:buChar char="•"/>
              <a:tabLst>
                <a:tab pos="536575" algn="l"/>
                <a:tab pos="631825" algn="l"/>
              </a:tabLst>
              <a:defRPr/>
            </a:pPr>
            <a:r>
              <a:rPr lang="tr-TR" altLang="tr-TR" dirty="0" smtClean="0"/>
              <a:t>Üst yönetimin iç kontrole yönelik destekleyici tutumu,</a:t>
            </a:r>
          </a:p>
          <a:p>
            <a:pPr defTabSz="442913">
              <a:lnSpc>
                <a:spcPct val="80000"/>
              </a:lnSpc>
              <a:buFont typeface="Arial" charset="0"/>
              <a:buChar char="•"/>
              <a:tabLst>
                <a:tab pos="536575" algn="l"/>
                <a:tab pos="631825" algn="l"/>
              </a:tabLst>
              <a:defRPr/>
            </a:pPr>
            <a:r>
              <a:rPr lang="tr-TR" altLang="tr-TR" dirty="0" smtClean="0"/>
              <a:t>Kurumsal (</a:t>
            </a:r>
            <a:r>
              <a:rPr lang="tr-TR" altLang="tr-TR" dirty="0" err="1" smtClean="0"/>
              <a:t>Organizasyonel</a:t>
            </a:r>
            <a:r>
              <a:rPr lang="tr-TR" altLang="tr-TR" dirty="0" smtClean="0"/>
              <a:t>) yapı,</a:t>
            </a:r>
          </a:p>
          <a:p>
            <a:pPr defTabSz="442913">
              <a:lnSpc>
                <a:spcPct val="80000"/>
              </a:lnSpc>
              <a:buFont typeface="Arial" charset="0"/>
              <a:buChar char="•"/>
              <a:tabLst>
                <a:tab pos="536575" algn="l"/>
                <a:tab pos="631825" algn="l"/>
              </a:tabLst>
              <a:defRPr/>
            </a:pPr>
            <a:r>
              <a:rPr lang="tr-TR" altLang="tr-TR" dirty="0" smtClean="0"/>
              <a:t>Personelin mesleki yeterliliği ve performansı,</a:t>
            </a:r>
          </a:p>
          <a:p>
            <a:pPr defTabSz="442913">
              <a:lnSpc>
                <a:spcPct val="80000"/>
              </a:lnSpc>
              <a:buFont typeface="Arial" charset="0"/>
              <a:buChar char="•"/>
              <a:tabLst>
                <a:tab pos="536575" algn="l"/>
                <a:tab pos="631825" algn="l"/>
              </a:tabLst>
              <a:defRPr/>
            </a:pPr>
            <a:r>
              <a:rPr lang="tr-TR" altLang="tr-TR" dirty="0" smtClean="0"/>
              <a:t>İnsan kaynakları politikaları ve uygulamaları,</a:t>
            </a:r>
          </a:p>
          <a:p>
            <a:pPr defTabSz="442913">
              <a:lnSpc>
                <a:spcPct val="80000"/>
              </a:lnSpc>
              <a:buFont typeface="Arial" charset="0"/>
              <a:buChar char="•"/>
              <a:tabLst>
                <a:tab pos="536575" algn="l"/>
                <a:tab pos="631825" algn="l"/>
              </a:tabLst>
              <a:defRPr/>
            </a:pPr>
            <a:r>
              <a:rPr lang="tr-TR" altLang="tr-TR" dirty="0" smtClean="0"/>
              <a:t>Yönetim felsefesi ve iş yapma tarzı,</a:t>
            </a:r>
          </a:p>
          <a:p>
            <a:pPr defTabSz="442913">
              <a:lnSpc>
                <a:spcPct val="80000"/>
              </a:lnSpc>
              <a:buFont typeface="Arial" charset="0"/>
              <a:buChar char="•"/>
              <a:tabLst>
                <a:tab pos="536575" algn="l"/>
                <a:tab pos="631825" algn="l"/>
              </a:tabLst>
              <a:defRPr/>
            </a:pPr>
            <a:r>
              <a:rPr lang="tr-TR" altLang="tr-TR" dirty="0" smtClean="0"/>
              <a:t>Yetki devri.</a:t>
            </a:r>
          </a:p>
        </p:txBody>
      </p:sp>
      <p:sp>
        <p:nvSpPr>
          <p:cNvPr id="4" name="3 Altbilgi Yer Tutucusu"/>
          <p:cNvSpPr>
            <a:spLocks noGrp="1"/>
          </p:cNvSpPr>
          <p:nvPr>
            <p:ph type="ftr" sz="quarter" idx="11"/>
          </p:nvPr>
        </p:nvSpPr>
        <p:spPr>
          <a:xfrm>
            <a:off x="2667000" y="6356350"/>
            <a:ext cx="4905396"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785794"/>
            <a:ext cx="8229600" cy="1143000"/>
          </a:xfrm>
        </p:spPr>
        <p:txBody>
          <a:bodyPr>
            <a:normAutofit fontScale="90000"/>
          </a:bodyPr>
          <a:lstStyle/>
          <a:p>
            <a:r>
              <a:rPr lang="tr-TR" altLang="tr-TR" sz="5400" dirty="0" smtClean="0"/>
              <a:t>Bileşen 2: Risk Değerlendirme </a:t>
            </a:r>
            <a:r>
              <a:rPr lang="tr-TR" altLang="tr-TR" sz="5400" dirty="0" smtClean="0"/>
              <a:t>Standardı</a:t>
            </a:r>
            <a:endParaRPr lang="tr-TR" dirty="0"/>
          </a:p>
        </p:txBody>
      </p:sp>
      <p:sp>
        <p:nvSpPr>
          <p:cNvPr id="3" name="2 İçerik Yer Tutucusu"/>
          <p:cNvSpPr>
            <a:spLocks noGrp="1"/>
          </p:cNvSpPr>
          <p:nvPr>
            <p:ph idx="1"/>
          </p:nvPr>
        </p:nvSpPr>
        <p:spPr>
          <a:xfrm>
            <a:off x="457200" y="1935480"/>
            <a:ext cx="5257808" cy="4389120"/>
          </a:xfrm>
        </p:spPr>
        <p:txBody>
          <a:bodyPr/>
          <a:lstStyle/>
          <a:p>
            <a:r>
              <a:rPr lang="tr-TR" dirty="0" smtClean="0"/>
              <a:t>Risk değerlendirme, idarenin hedeflerinin gerçekleşmesini engelleyecek risklerin tanımlanması, analiz edilmesi ve gerekli önlemlerin belirlenmesi sürecidir. </a:t>
            </a:r>
            <a:endParaRPr lang="tr-TR" dirty="0"/>
          </a:p>
        </p:txBody>
      </p:sp>
      <p:sp>
        <p:nvSpPr>
          <p:cNvPr id="4" name="2 İçerik Yer Tutucusu"/>
          <p:cNvSpPr txBox="1">
            <a:spLocks/>
          </p:cNvSpPr>
          <p:nvPr/>
        </p:nvSpPr>
        <p:spPr>
          <a:xfrm>
            <a:off x="5643570" y="1928802"/>
            <a:ext cx="3248020" cy="438912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vert="horz">
            <a:normAutofit/>
          </a:bodyPr>
          <a:lstStyle/>
          <a:p>
            <a:pPr lvl="0"/>
            <a:r>
              <a:rPr lang="tr-TR" sz="2000" dirty="0">
                <a:latin typeface="Arial" pitchFamily="34" charset="0"/>
                <a:cs typeface="Arial" pitchFamily="34" charset="0"/>
              </a:rPr>
              <a:t>RİSK DEĞERLENDİRME STANDARTLARI</a:t>
            </a:r>
          </a:p>
          <a:p>
            <a:pPr lvl="1"/>
            <a:endParaRPr lang="tr-TR" altLang="tr-TR" sz="2000" dirty="0" smtClean="0">
              <a:latin typeface="Arial" pitchFamily="34" charset="0"/>
              <a:cs typeface="Arial" pitchFamily="34" charset="0"/>
            </a:endParaRPr>
          </a:p>
          <a:p>
            <a:pPr lvl="1"/>
            <a:r>
              <a:rPr lang="tr-TR" altLang="tr-TR" sz="2000" dirty="0" smtClean="0">
                <a:effectLst>
                  <a:outerShdw blurRad="38100" dist="38100" dir="2700000" algn="tl">
                    <a:srgbClr val="000000">
                      <a:alpha val="43137"/>
                    </a:srgbClr>
                  </a:outerShdw>
                </a:effectLst>
                <a:latin typeface="Arial" pitchFamily="34" charset="0"/>
                <a:cs typeface="Arial" pitchFamily="34" charset="0"/>
              </a:rPr>
              <a:t>Standart 5: </a:t>
            </a:r>
            <a:r>
              <a:rPr lang="tr-TR" sz="2000" dirty="0" smtClean="0">
                <a:effectLst>
                  <a:outerShdw blurRad="38100" dist="38100" dir="2700000" algn="tl">
                    <a:srgbClr val="000000">
                      <a:alpha val="43137"/>
                    </a:srgbClr>
                  </a:outerShdw>
                </a:effectLst>
                <a:latin typeface="Arial" pitchFamily="34" charset="0"/>
                <a:cs typeface="Arial" pitchFamily="34" charset="0"/>
              </a:rPr>
              <a:t>Planlama </a:t>
            </a:r>
            <a:r>
              <a:rPr lang="tr-TR" sz="2000" dirty="0">
                <a:effectLst>
                  <a:outerShdw blurRad="38100" dist="38100" dir="2700000" algn="tl">
                    <a:srgbClr val="000000">
                      <a:alpha val="43137"/>
                    </a:srgbClr>
                  </a:outerShdw>
                </a:effectLst>
                <a:latin typeface="Arial" pitchFamily="34" charset="0"/>
                <a:cs typeface="Arial" pitchFamily="34" charset="0"/>
              </a:rPr>
              <a:t>ve programlama</a:t>
            </a:r>
          </a:p>
          <a:p>
            <a:pPr lvl="1"/>
            <a:endParaRPr lang="tr-TR" altLang="tr-TR" sz="2000" dirty="0" smtClean="0">
              <a:effectLst>
                <a:outerShdw blurRad="38100" dist="38100" dir="2700000" algn="tl">
                  <a:srgbClr val="000000">
                    <a:alpha val="43137"/>
                  </a:srgbClr>
                </a:outerShdw>
              </a:effectLst>
              <a:latin typeface="Arial" pitchFamily="34" charset="0"/>
              <a:cs typeface="Arial" pitchFamily="34" charset="0"/>
            </a:endParaRPr>
          </a:p>
          <a:p>
            <a:pPr lvl="1"/>
            <a:r>
              <a:rPr lang="tr-TR" altLang="tr-TR" sz="2000" dirty="0" smtClean="0">
                <a:effectLst>
                  <a:outerShdw blurRad="38100" dist="38100" dir="2700000" algn="tl">
                    <a:srgbClr val="000000">
                      <a:alpha val="43137"/>
                    </a:srgbClr>
                  </a:outerShdw>
                </a:effectLst>
                <a:latin typeface="Arial" pitchFamily="34" charset="0"/>
                <a:cs typeface="Arial" pitchFamily="34" charset="0"/>
              </a:rPr>
              <a:t>Standart 6: </a:t>
            </a:r>
            <a:r>
              <a:rPr lang="tr-TR" sz="2000" dirty="0" smtClean="0">
                <a:effectLst>
                  <a:outerShdw blurRad="38100" dist="38100" dir="2700000" algn="tl">
                    <a:srgbClr val="000000">
                      <a:alpha val="43137"/>
                    </a:srgbClr>
                  </a:outerShdw>
                </a:effectLst>
                <a:latin typeface="Arial" pitchFamily="34" charset="0"/>
                <a:cs typeface="Arial" pitchFamily="34" charset="0"/>
              </a:rPr>
              <a:t>Risklerin </a:t>
            </a:r>
            <a:r>
              <a:rPr lang="tr-TR" sz="2000" dirty="0">
                <a:effectLst>
                  <a:outerShdw blurRad="38100" dist="38100" dir="2700000" algn="tl">
                    <a:srgbClr val="000000">
                      <a:alpha val="43137"/>
                    </a:srgbClr>
                  </a:outerShdw>
                </a:effectLst>
                <a:latin typeface="Arial" pitchFamily="34" charset="0"/>
                <a:cs typeface="Arial" pitchFamily="34" charset="0"/>
              </a:rPr>
              <a:t>belirlenmesi ve </a:t>
            </a:r>
            <a:r>
              <a:rPr lang="tr-TR" sz="2000" dirty="0" smtClean="0">
                <a:effectLst>
                  <a:outerShdw blurRad="38100" dist="38100" dir="2700000" algn="tl">
                    <a:srgbClr val="000000">
                      <a:alpha val="43137"/>
                    </a:srgbClr>
                  </a:outerShdw>
                </a:effectLst>
                <a:latin typeface="Arial" pitchFamily="34" charset="0"/>
                <a:cs typeface="Arial" pitchFamily="34" charset="0"/>
              </a:rPr>
              <a:t>değerlendirilmesi</a:t>
            </a:r>
          </a:p>
          <a:p>
            <a:pPr lvl="1"/>
            <a:endParaRPr lang="tr-TR" sz="2000" dirty="0" smtClean="0">
              <a:latin typeface="Arial" pitchFamily="34" charset="0"/>
              <a:cs typeface="Arial" pitchFamily="34" charset="0"/>
            </a:endParaRPr>
          </a:p>
          <a:p>
            <a:pPr lvl="1"/>
            <a:r>
              <a:rPr lang="tr-TR" sz="2000" dirty="0" smtClean="0">
                <a:latin typeface="Arial" pitchFamily="34" charset="0"/>
                <a:cs typeface="Arial" pitchFamily="34" charset="0"/>
              </a:rPr>
              <a:t>2 başlık altında 9 genel şarttan oluşmaktadır.</a:t>
            </a:r>
            <a:endParaRPr lang="tr-TR" sz="2000" dirty="0">
              <a:latin typeface="Arial" pitchFamily="34" charset="0"/>
              <a:cs typeface="Arial" pitchFamily="34" charset="0"/>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endParaRPr kumimoji="0" lang="tr-TR"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4 Altbilgi Yer Tutucusu"/>
          <p:cNvSpPr>
            <a:spLocks noGrp="1"/>
          </p:cNvSpPr>
          <p:nvPr>
            <p:ph type="ftr" sz="quarter" idx="11"/>
          </p:nvPr>
        </p:nvSpPr>
        <p:spPr>
          <a:xfrm>
            <a:off x="2667000" y="6356350"/>
            <a:ext cx="4619644" cy="365125"/>
          </a:xfrm>
        </p:spPr>
        <p:txBody>
          <a:bodyPr/>
          <a:lstStyle/>
          <a:p>
            <a:r>
              <a:rPr lang="tr-TR" dirty="0" smtClean="0"/>
              <a:t>T.C. Giresun Üniversitesi İdari ve Mali İşler Daire Başkanlığı 2024</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271</TotalTime>
  <Words>1456</Words>
  <Application>Microsoft Office PowerPoint</Application>
  <PresentationFormat>Ekran Gösterisi (4:3)</PresentationFormat>
  <Paragraphs>208</Paragraphs>
  <Slides>21</Slides>
  <Notes>1</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Akış</vt:lpstr>
      <vt:lpstr>Slayt 1</vt:lpstr>
      <vt:lpstr>Kamu İç Kontrol Standartları Nedir?</vt:lpstr>
      <vt:lpstr>Kamu İç Kontrol Standartları</vt:lpstr>
      <vt:lpstr>Kamu İç Kontrol Standartlarının Yasal Dayanakları</vt:lpstr>
      <vt:lpstr>Kamu İç Kontrol Bileşenleri, Standartlar ve Genel Şartlar</vt:lpstr>
      <vt:lpstr>KAMU İÇ KONTROL STANDARTLARI ŞEMASI</vt:lpstr>
      <vt:lpstr>Bileşen1: Kontrol Ortamı Standardı</vt:lpstr>
      <vt:lpstr>Kontrol Ortamının Temel Unsurları </vt:lpstr>
      <vt:lpstr>Bileşen 2: Risk Değerlendirme Standardı</vt:lpstr>
      <vt:lpstr>Bileşen 2: Risk Değerlendirme Standardı</vt:lpstr>
      <vt:lpstr>Bileşen 2: Risk Değerlendirme Standardı</vt:lpstr>
      <vt:lpstr>Bileşen 3: Kontrol Faaliyetleri Standardı</vt:lpstr>
      <vt:lpstr>Bileşen 3: Kontrol Faaliyetleri Standardı</vt:lpstr>
      <vt:lpstr>Bileşen 4: Bilgi ve İletişim Standardı</vt:lpstr>
      <vt:lpstr>Bileşen 4: Bilgi ve İletişim Standardı</vt:lpstr>
      <vt:lpstr>Kurum içi iletişim,</vt:lpstr>
      <vt:lpstr>Kurumdışı iletişim,</vt:lpstr>
      <vt:lpstr>Bileşen 5: İzleme Standardı</vt:lpstr>
      <vt:lpstr>Bileşen 5: İZLEME STANDARTLARI</vt:lpstr>
      <vt:lpstr>Bileşen 5: İzleme Standardı</vt:lpstr>
      <vt:lpstr>DİNLEDİĞİNİZ İÇİN TEŞEKKÜRLER.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Ertuğrul</dc:creator>
  <cp:lastModifiedBy>user</cp:lastModifiedBy>
  <cp:revision>36</cp:revision>
  <dcterms:created xsi:type="dcterms:W3CDTF">2024-10-07T14:31:08Z</dcterms:created>
  <dcterms:modified xsi:type="dcterms:W3CDTF">2024-10-10T09:58:38Z</dcterms:modified>
</cp:coreProperties>
</file>